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9"/>
    <p:sldId id="257" r:id="rId30"/>
    <p:sldId id="258" r:id="rId31"/>
    <p:sldId id="259" r:id="rId32"/>
    <p:sldId id="260" r:id="rId33"/>
    <p:sldId id="261" r:id="rId34"/>
    <p:sldId id="262" r:id="rId35"/>
    <p:sldId id="263" r:id="rId36"/>
    <p:sldId id="264" r:id="rId37"/>
    <p:sldId id="265" r:id="rId38"/>
    <p:sldId id="266" r:id="rId39"/>
    <p:sldId id="267" r:id="rId40"/>
    <p:sldId id="268" r:id="rId41"/>
    <p:sldId id="269" r:id="rId42"/>
    <p:sldId id="270" r:id="rId43"/>
    <p:sldId id="271" r:id="rId44"/>
    <p:sldId id="272" r:id="rId45"/>
    <p:sldId id="273" r:id="rId46"/>
    <p:sldId id="274" r:id="rId4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ublic Sans" charset="1" panose="00000000000000000000"/>
      <p:regular r:id="rId10"/>
    </p:embeddedFont>
    <p:embeddedFont>
      <p:font typeface="Public Sans Bold" charset="1" panose="00000000000000000000"/>
      <p:regular r:id="rId11"/>
    </p:embeddedFont>
    <p:embeddedFont>
      <p:font typeface="Public Sans Italics" charset="1" panose="00000000000000000000"/>
      <p:regular r:id="rId12"/>
    </p:embeddedFont>
    <p:embeddedFont>
      <p:font typeface="Public Sans Bold Italics" charset="1" panose="00000000000000000000"/>
      <p:regular r:id="rId13"/>
    </p:embeddedFont>
    <p:embeddedFont>
      <p:font typeface="Open Sans Light" charset="1" panose="020B0306030504020204"/>
      <p:regular r:id="rId14"/>
    </p:embeddedFont>
    <p:embeddedFont>
      <p:font typeface="Open Sans Light Bold" charset="1" panose="020B0806030504020204"/>
      <p:regular r:id="rId15"/>
    </p:embeddedFont>
    <p:embeddedFont>
      <p:font typeface="Open Sans Light Italics" charset="1" panose="020B0306030504020204"/>
      <p:regular r:id="rId16"/>
    </p:embeddedFont>
    <p:embeddedFont>
      <p:font typeface="Open Sans Light Bold Italics" charset="1" panose="020B0806030504020204"/>
      <p:regular r:id="rId17"/>
    </p:embeddedFont>
    <p:embeddedFont>
      <p:font typeface="Open Sans Extra Bold" charset="1" panose="020B0906030804020204"/>
      <p:regular r:id="rId18"/>
    </p:embeddedFont>
    <p:embeddedFont>
      <p:font typeface="Open Sans Extra Bold Italics" charset="1" panose="020B0906030804020204"/>
      <p:regular r:id="rId19"/>
    </p:embeddedFont>
    <p:embeddedFont>
      <p:font typeface="Public Sans Bold" charset="1" panose="00000000000000000000"/>
      <p:regular r:id="rId20"/>
    </p:embeddedFont>
    <p:embeddedFont>
      <p:font typeface="Public Sans Bold Bold" charset="1" panose="00000000000000000000"/>
      <p:regular r:id="rId21"/>
    </p:embeddedFont>
    <p:embeddedFont>
      <p:font typeface="Public Sans Bold Italics" charset="1" panose="00000000000000000000"/>
      <p:regular r:id="rId22"/>
    </p:embeddedFont>
    <p:embeddedFont>
      <p:font typeface="Public Sans Bold Bold Italics" charset="1" panose="00000000000000000000"/>
      <p:regular r:id="rId23"/>
    </p:embeddedFont>
    <p:embeddedFont>
      <p:font typeface="Batangas" charset="1" panose="00000800000000000000"/>
      <p:regular r:id="rId24"/>
    </p:embeddedFont>
    <p:embeddedFont>
      <p:font typeface="Lazord Sans Serif" charset="1" panose="020B0009030000000003"/>
      <p:regular r:id="rId25"/>
    </p:embeddedFont>
    <p:embeddedFont>
      <p:font typeface="Lazord Sans Serif Bold" charset="1" panose="020B0009030000000003"/>
      <p:regular r:id="rId26"/>
    </p:embeddedFont>
    <p:embeddedFont>
      <p:font typeface="Lazord Sans Serif Italics" charset="1" panose="020B0009030000000003"/>
      <p:regular r:id="rId27"/>
    </p:embeddedFont>
    <p:embeddedFont>
      <p:font typeface="Lazord Sans Serif Bold Italics" charset="1" panose="020B0009030000000003"/>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slides/slide1.xml" Type="http://schemas.openxmlformats.org/officeDocument/2006/relationships/slide"/><Relationship Id="rId3" Target="viewProps.xml" Type="http://schemas.openxmlformats.org/officeDocument/2006/relationships/viewProps"/><Relationship Id="rId30" Target="slides/slide2.xml" Type="http://schemas.openxmlformats.org/officeDocument/2006/relationships/slide"/><Relationship Id="rId31" Target="slides/slide3.xml" Type="http://schemas.openxmlformats.org/officeDocument/2006/relationships/slide"/><Relationship Id="rId32" Target="slides/slide4.xml" Type="http://schemas.openxmlformats.org/officeDocument/2006/relationships/slide"/><Relationship Id="rId33" Target="slides/slide5.xml" Type="http://schemas.openxmlformats.org/officeDocument/2006/relationships/slide"/><Relationship Id="rId34" Target="slides/slide6.xml" Type="http://schemas.openxmlformats.org/officeDocument/2006/relationships/slide"/><Relationship Id="rId35" Target="slides/slide7.xml" Type="http://schemas.openxmlformats.org/officeDocument/2006/relationships/slide"/><Relationship Id="rId36" Target="slides/slide8.xml" Type="http://schemas.openxmlformats.org/officeDocument/2006/relationships/slide"/><Relationship Id="rId37" Target="slides/slide9.xml" Type="http://schemas.openxmlformats.org/officeDocument/2006/relationships/slide"/><Relationship Id="rId38" Target="slides/slide10.xml" Type="http://schemas.openxmlformats.org/officeDocument/2006/relationships/slide"/><Relationship Id="rId39" Target="slides/slide11.xml" Type="http://schemas.openxmlformats.org/officeDocument/2006/relationships/slide"/><Relationship Id="rId4" Target="theme/theme1.xml" Type="http://schemas.openxmlformats.org/officeDocument/2006/relationships/theme"/><Relationship Id="rId40" Target="slides/slide12.xml" Type="http://schemas.openxmlformats.org/officeDocument/2006/relationships/slide"/><Relationship Id="rId41" Target="slides/slide13.xml" Type="http://schemas.openxmlformats.org/officeDocument/2006/relationships/slide"/><Relationship Id="rId42" Target="slides/slide14.xml" Type="http://schemas.openxmlformats.org/officeDocument/2006/relationships/slide"/><Relationship Id="rId43" Target="slides/slide15.xml" Type="http://schemas.openxmlformats.org/officeDocument/2006/relationships/slide"/><Relationship Id="rId44" Target="slides/slide16.xml" Type="http://schemas.openxmlformats.org/officeDocument/2006/relationships/slide"/><Relationship Id="rId45" Target="slides/slide17.xml" Type="http://schemas.openxmlformats.org/officeDocument/2006/relationships/slide"/><Relationship Id="rId46" Target="slides/slide18.xml" Type="http://schemas.openxmlformats.org/officeDocument/2006/relationships/slide"/><Relationship Id="rId47" Target="slides/slide19.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jpeg>
</file>

<file path=ppt/media/image11.jpeg>
</file>

<file path=ppt/media/image12.png>
</file>

<file path=ppt/media/image13.svg>
</file>

<file path=ppt/media/image14.jpeg>
</file>

<file path=ppt/media/image15.jpeg>
</file>

<file path=ppt/media/image16.jpeg>
</file>

<file path=ppt/media/image17.png>
</file>

<file path=ppt/media/image18.svg>
</file>

<file path=ppt/media/image19.jpeg>
</file>

<file path=ppt/media/image2.png>
</file>

<file path=ppt/media/image20.jpeg>
</file>

<file path=ppt/media/image21.png>
</file>

<file path=ppt/media/image22.png>
</file>

<file path=ppt/media/image23.svg>
</file>

<file path=ppt/media/image24.png>
</file>

<file path=ppt/media/image25.svg>
</file>

<file path=ppt/media/image26.jpeg>
</file>

<file path=ppt/media/image27.png>
</file>

<file path=ppt/media/image28.png>
</file>

<file path=ppt/media/image3.png>
</file>

<file path=ppt/media/image4.svg>
</file>

<file path=ppt/media/image5.png>
</file>

<file path=ppt/media/image6.svg>
</file>

<file path=ppt/media/image7.png>
</file>

<file path=ppt/media/image8.sv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21.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 Id="rId3" Target="../media/image23.svg" Type="http://schemas.openxmlformats.org/officeDocument/2006/relationships/image"/><Relationship Id="rId4" Target="../media/image24.png" Type="http://schemas.openxmlformats.org/officeDocument/2006/relationships/image"/><Relationship Id="rId5" Target="../media/image25.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 Id="rId3" Target="../media/image2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1.jpeg" Type="http://schemas.openxmlformats.org/officeDocument/2006/relationships/image"/><Relationship Id="rId6" Target="../media/image12.png" Type="http://schemas.openxmlformats.org/officeDocument/2006/relationships/image"/><Relationship Id="rId7" Target="../media/image13.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4.jpeg" Type="http://schemas.openxmlformats.org/officeDocument/2006/relationships/image"/><Relationship Id="rId5"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17.png" Type="http://schemas.openxmlformats.org/officeDocument/2006/relationships/image"/><Relationship Id="rId4" Target="../media/image18.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9.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a:off x="0" y="0"/>
            <a:ext cx="18288000" cy="10287000"/>
          </a:xfrm>
          <a:prstGeom prst="rect">
            <a:avLst/>
          </a:prstGeom>
        </p:spPr>
      </p:pic>
      <p:grpSp>
        <p:nvGrpSpPr>
          <p:cNvPr name="Group 3" id="3"/>
          <p:cNvGrpSpPr/>
          <p:nvPr/>
        </p:nvGrpSpPr>
        <p:grpSpPr>
          <a:xfrm rot="0">
            <a:off x="2292561" y="-5022665"/>
            <a:ext cx="32932172" cy="15679460"/>
            <a:chOff x="0" y="0"/>
            <a:chExt cx="13398500" cy="6379210"/>
          </a:xfrm>
        </p:grpSpPr>
        <p:sp>
          <p:nvSpPr>
            <p:cNvPr name="Freeform 4" id="4"/>
            <p:cNvSpPr/>
            <p:nvPr/>
          </p:nvSpPr>
          <p:spPr>
            <a:xfrm>
              <a:off x="0" y="0"/>
              <a:ext cx="13398500" cy="6379210"/>
            </a:xfrm>
            <a:custGeom>
              <a:avLst/>
              <a:gdLst/>
              <a:ahLst/>
              <a:cxnLst/>
              <a:rect r="r" b="b" t="t" l="l"/>
              <a:pathLst>
                <a:path h="6379210" w="13398500">
                  <a:moveTo>
                    <a:pt x="6747510" y="0"/>
                  </a:moveTo>
                  <a:lnTo>
                    <a:pt x="6645910" y="0"/>
                  </a:lnTo>
                  <a:lnTo>
                    <a:pt x="6638290" y="7620"/>
                  </a:lnTo>
                  <a:lnTo>
                    <a:pt x="0" y="6379210"/>
                  </a:lnTo>
                  <a:lnTo>
                    <a:pt x="6752590" y="6379210"/>
                  </a:lnTo>
                  <a:lnTo>
                    <a:pt x="13398500" y="0"/>
                  </a:lnTo>
                  <a:close/>
                </a:path>
              </a:pathLst>
            </a:custGeom>
            <a:solidFill>
              <a:srgbClr val="C6A397">
                <a:alpha val="84706"/>
              </a:srgbClr>
            </a:solidFill>
          </p:spPr>
        </p:sp>
      </p:grpSp>
      <p:grpSp>
        <p:nvGrpSpPr>
          <p:cNvPr name="Group 5" id="5"/>
          <p:cNvGrpSpPr/>
          <p:nvPr/>
        </p:nvGrpSpPr>
        <p:grpSpPr>
          <a:xfrm rot="0">
            <a:off x="1990002" y="7695634"/>
            <a:ext cx="4592707" cy="2204763"/>
            <a:chOff x="0" y="0"/>
            <a:chExt cx="13288429" cy="6379210"/>
          </a:xfrm>
        </p:grpSpPr>
        <p:sp>
          <p:nvSpPr>
            <p:cNvPr name="Freeform 6" id="6"/>
            <p:cNvSpPr/>
            <p:nvPr/>
          </p:nvSpPr>
          <p:spPr>
            <a:xfrm>
              <a:off x="0" y="0"/>
              <a:ext cx="13288429" cy="6379210"/>
            </a:xfrm>
            <a:custGeom>
              <a:avLst/>
              <a:gdLst/>
              <a:ahLst/>
              <a:cxnLst/>
              <a:rect r="r" b="b" t="t" l="l"/>
              <a:pathLst>
                <a:path h="6379210" w="13288429">
                  <a:moveTo>
                    <a:pt x="6637706" y="0"/>
                  </a:moveTo>
                  <a:lnTo>
                    <a:pt x="6637706" y="0"/>
                  </a:lnTo>
                  <a:lnTo>
                    <a:pt x="6637706" y="7620"/>
                  </a:lnTo>
                  <a:lnTo>
                    <a:pt x="0" y="6379210"/>
                  </a:lnTo>
                  <a:lnTo>
                    <a:pt x="6642519" y="6379210"/>
                  </a:lnTo>
                  <a:lnTo>
                    <a:pt x="13288429" y="0"/>
                  </a:lnTo>
                  <a:close/>
                </a:path>
              </a:pathLst>
            </a:custGeom>
            <a:solidFill>
              <a:srgbClr val="00E8FF">
                <a:alpha val="84706"/>
              </a:srgbClr>
            </a:solidFill>
          </p:spPr>
        </p:sp>
      </p:grpSp>
      <p:grpSp>
        <p:nvGrpSpPr>
          <p:cNvPr name="Group 7" id="7"/>
          <p:cNvGrpSpPr/>
          <p:nvPr/>
        </p:nvGrpSpPr>
        <p:grpSpPr>
          <a:xfrm rot="0">
            <a:off x="5156411" y="4591624"/>
            <a:ext cx="4592707" cy="2204763"/>
            <a:chOff x="0" y="0"/>
            <a:chExt cx="13288429" cy="6379210"/>
          </a:xfrm>
        </p:grpSpPr>
        <p:sp>
          <p:nvSpPr>
            <p:cNvPr name="Freeform 8" id="8"/>
            <p:cNvSpPr/>
            <p:nvPr/>
          </p:nvSpPr>
          <p:spPr>
            <a:xfrm>
              <a:off x="0" y="0"/>
              <a:ext cx="13288429" cy="6379210"/>
            </a:xfrm>
            <a:custGeom>
              <a:avLst/>
              <a:gdLst/>
              <a:ahLst/>
              <a:cxnLst/>
              <a:rect r="r" b="b" t="t" l="l"/>
              <a:pathLst>
                <a:path h="6379210" w="13288429">
                  <a:moveTo>
                    <a:pt x="6637706" y="0"/>
                  </a:moveTo>
                  <a:lnTo>
                    <a:pt x="6637706" y="0"/>
                  </a:lnTo>
                  <a:lnTo>
                    <a:pt x="6637706" y="7620"/>
                  </a:lnTo>
                  <a:lnTo>
                    <a:pt x="0" y="6379210"/>
                  </a:lnTo>
                  <a:lnTo>
                    <a:pt x="6642519" y="6379210"/>
                  </a:lnTo>
                  <a:lnTo>
                    <a:pt x="13288429" y="0"/>
                  </a:lnTo>
                  <a:close/>
                </a:path>
              </a:pathLst>
            </a:custGeom>
            <a:solidFill>
              <a:srgbClr val="00E8FF">
                <a:alpha val="84706"/>
              </a:srgbClr>
            </a:solidFill>
          </p:spPr>
        </p:sp>
      </p:grpSp>
      <p:sp>
        <p:nvSpPr>
          <p:cNvPr name="TextBox 9" id="9"/>
          <p:cNvSpPr txBox="true"/>
          <p:nvPr/>
        </p:nvSpPr>
        <p:spPr>
          <a:xfrm rot="0">
            <a:off x="6173008" y="7139287"/>
            <a:ext cx="11946904" cy="2878391"/>
          </a:xfrm>
          <a:prstGeom prst="rect">
            <a:avLst/>
          </a:prstGeom>
        </p:spPr>
        <p:txBody>
          <a:bodyPr anchor="t" rtlCol="false" tIns="0" lIns="0" bIns="0" rIns="0">
            <a:spAutoFit/>
          </a:bodyPr>
          <a:lstStyle/>
          <a:p>
            <a:pPr algn="r">
              <a:lnSpc>
                <a:spcPts val="10807"/>
              </a:lnSpc>
            </a:pPr>
            <a:r>
              <a:rPr lang="en-US" sz="12143">
                <a:solidFill>
                  <a:srgbClr val="FFFFFF"/>
                </a:solidFill>
                <a:latin typeface="Batangas"/>
              </a:rPr>
              <a:t>WOMEN SAFETY</a:t>
            </a:r>
          </a:p>
          <a:p>
            <a:pPr algn="r" marL="0" indent="0" lvl="0">
              <a:lnSpc>
                <a:spcPts val="10807"/>
              </a:lnSpc>
              <a:spcBef>
                <a:spcPct val="0"/>
              </a:spcBef>
            </a:pPr>
            <a:r>
              <a:rPr lang="en-US" sz="12143">
                <a:solidFill>
                  <a:srgbClr val="FFFFFF"/>
                </a:solidFill>
                <a:latin typeface="Batangas"/>
              </a:rPr>
              <a:t>APP  </a:t>
            </a:r>
          </a:p>
        </p:txBody>
      </p:sp>
      <p:pic>
        <p:nvPicPr>
          <p:cNvPr name="Picture 10" id="10"/>
          <p:cNvPicPr>
            <a:picLocks noChangeAspect="true"/>
          </p:cNvPicPr>
          <p:nvPr/>
        </p:nvPicPr>
        <p:blipFill>
          <a:blip r:embed="rId3"/>
          <a:srcRect l="0" t="0" r="0" b="0"/>
          <a:stretch>
            <a:fillRect/>
          </a:stretch>
        </p:blipFill>
        <p:spPr>
          <a:xfrm flipH="false" flipV="false" rot="0">
            <a:off x="12760243" y="1211757"/>
            <a:ext cx="4633528" cy="4633528"/>
          </a:xfrm>
          <a:prstGeom prst="rect">
            <a:avLst/>
          </a:prstGeom>
        </p:spPr>
      </p:pic>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C6A397"/>
        </a:solidFill>
      </p:bgPr>
    </p:bg>
    <p:spTree>
      <p:nvGrpSpPr>
        <p:cNvPr id="1" name=""/>
        <p:cNvGrpSpPr/>
        <p:nvPr/>
      </p:nvGrpSpPr>
      <p:grpSpPr>
        <a:xfrm>
          <a:off x="0" y="0"/>
          <a:ext cx="0" cy="0"/>
          <a:chOff x="0" y="0"/>
          <a:chExt cx="0" cy="0"/>
        </a:xfrm>
      </p:grpSpPr>
      <p:grpSp>
        <p:nvGrpSpPr>
          <p:cNvPr name="Group 2" id="2"/>
          <p:cNvGrpSpPr/>
          <p:nvPr/>
        </p:nvGrpSpPr>
        <p:grpSpPr>
          <a:xfrm rot="0">
            <a:off x="1919862" y="2622213"/>
            <a:ext cx="7000610" cy="2878999"/>
            <a:chOff x="0" y="0"/>
            <a:chExt cx="5420212" cy="2229061"/>
          </a:xfrm>
        </p:grpSpPr>
        <p:sp>
          <p:nvSpPr>
            <p:cNvPr name="Freeform 3" id="3"/>
            <p:cNvSpPr/>
            <p:nvPr/>
          </p:nvSpPr>
          <p:spPr>
            <a:xfrm>
              <a:off x="0" y="0"/>
              <a:ext cx="5420212" cy="2229061"/>
            </a:xfrm>
            <a:custGeom>
              <a:avLst/>
              <a:gdLst/>
              <a:ahLst/>
              <a:cxnLst/>
              <a:rect r="r" b="b" t="t" l="l"/>
              <a:pathLst>
                <a:path h="2229061" w="5420212">
                  <a:moveTo>
                    <a:pt x="5295752" y="2229060"/>
                  </a:moveTo>
                  <a:lnTo>
                    <a:pt x="124460" y="2229060"/>
                  </a:lnTo>
                  <a:cubicBezTo>
                    <a:pt x="55880" y="2229060"/>
                    <a:pt x="0" y="2173181"/>
                    <a:pt x="0" y="2104601"/>
                  </a:cubicBezTo>
                  <a:lnTo>
                    <a:pt x="0" y="124460"/>
                  </a:lnTo>
                  <a:cubicBezTo>
                    <a:pt x="0" y="55880"/>
                    <a:pt x="55880" y="0"/>
                    <a:pt x="124460" y="0"/>
                  </a:cubicBezTo>
                  <a:lnTo>
                    <a:pt x="5295752" y="0"/>
                  </a:lnTo>
                  <a:cubicBezTo>
                    <a:pt x="5364332" y="0"/>
                    <a:pt x="5420212" y="55880"/>
                    <a:pt x="5420212" y="124460"/>
                  </a:cubicBezTo>
                  <a:lnTo>
                    <a:pt x="5420212" y="2104601"/>
                  </a:lnTo>
                  <a:cubicBezTo>
                    <a:pt x="5420212" y="2173181"/>
                    <a:pt x="5364332" y="2229061"/>
                    <a:pt x="5295752" y="2229061"/>
                  </a:cubicBezTo>
                  <a:close/>
                </a:path>
              </a:pathLst>
            </a:custGeom>
            <a:solidFill>
              <a:srgbClr val="C8D5DF"/>
            </a:solidFill>
          </p:spPr>
        </p:sp>
      </p:grpSp>
      <p:grpSp>
        <p:nvGrpSpPr>
          <p:cNvPr name="Group 4" id="4"/>
          <p:cNvGrpSpPr/>
          <p:nvPr/>
        </p:nvGrpSpPr>
        <p:grpSpPr>
          <a:xfrm rot="0">
            <a:off x="1919862" y="5947838"/>
            <a:ext cx="7000610" cy="2859949"/>
            <a:chOff x="0" y="0"/>
            <a:chExt cx="5420212" cy="2214311"/>
          </a:xfrm>
        </p:grpSpPr>
        <p:sp>
          <p:nvSpPr>
            <p:cNvPr name="Freeform 5" id="5"/>
            <p:cNvSpPr/>
            <p:nvPr/>
          </p:nvSpPr>
          <p:spPr>
            <a:xfrm>
              <a:off x="0" y="0"/>
              <a:ext cx="5420212" cy="2214311"/>
            </a:xfrm>
            <a:custGeom>
              <a:avLst/>
              <a:gdLst/>
              <a:ahLst/>
              <a:cxnLst/>
              <a:rect r="r" b="b" t="t" l="l"/>
              <a:pathLst>
                <a:path h="2214311" w="5420212">
                  <a:moveTo>
                    <a:pt x="5295752" y="2214311"/>
                  </a:moveTo>
                  <a:lnTo>
                    <a:pt x="124460" y="2214311"/>
                  </a:lnTo>
                  <a:cubicBezTo>
                    <a:pt x="55880" y="2214311"/>
                    <a:pt x="0" y="2158431"/>
                    <a:pt x="0" y="2089851"/>
                  </a:cubicBezTo>
                  <a:lnTo>
                    <a:pt x="0" y="124460"/>
                  </a:lnTo>
                  <a:cubicBezTo>
                    <a:pt x="0" y="55880"/>
                    <a:pt x="55880" y="0"/>
                    <a:pt x="124460" y="0"/>
                  </a:cubicBezTo>
                  <a:lnTo>
                    <a:pt x="5295752" y="0"/>
                  </a:lnTo>
                  <a:cubicBezTo>
                    <a:pt x="5364332" y="0"/>
                    <a:pt x="5420212" y="55880"/>
                    <a:pt x="5420212" y="124460"/>
                  </a:cubicBezTo>
                  <a:lnTo>
                    <a:pt x="5420212" y="2089851"/>
                  </a:lnTo>
                  <a:cubicBezTo>
                    <a:pt x="5420212" y="2158431"/>
                    <a:pt x="5364332" y="2214311"/>
                    <a:pt x="5295752" y="2214311"/>
                  </a:cubicBezTo>
                  <a:close/>
                </a:path>
              </a:pathLst>
            </a:custGeom>
            <a:solidFill>
              <a:srgbClr val="C8D5DF"/>
            </a:solidFill>
          </p:spPr>
        </p:sp>
      </p:grpSp>
      <p:grpSp>
        <p:nvGrpSpPr>
          <p:cNvPr name="Group 6" id="6"/>
          <p:cNvGrpSpPr/>
          <p:nvPr/>
        </p:nvGrpSpPr>
        <p:grpSpPr>
          <a:xfrm rot="0">
            <a:off x="9367528" y="2622213"/>
            <a:ext cx="7000610" cy="2878999"/>
            <a:chOff x="0" y="0"/>
            <a:chExt cx="5420212" cy="2229061"/>
          </a:xfrm>
        </p:grpSpPr>
        <p:sp>
          <p:nvSpPr>
            <p:cNvPr name="Freeform 7" id="7"/>
            <p:cNvSpPr/>
            <p:nvPr/>
          </p:nvSpPr>
          <p:spPr>
            <a:xfrm>
              <a:off x="0" y="0"/>
              <a:ext cx="5420212" cy="2229061"/>
            </a:xfrm>
            <a:custGeom>
              <a:avLst/>
              <a:gdLst/>
              <a:ahLst/>
              <a:cxnLst/>
              <a:rect r="r" b="b" t="t" l="l"/>
              <a:pathLst>
                <a:path h="2229061" w="5420212">
                  <a:moveTo>
                    <a:pt x="5295752" y="2229060"/>
                  </a:moveTo>
                  <a:lnTo>
                    <a:pt x="124460" y="2229060"/>
                  </a:lnTo>
                  <a:cubicBezTo>
                    <a:pt x="55880" y="2229060"/>
                    <a:pt x="0" y="2173181"/>
                    <a:pt x="0" y="2104601"/>
                  </a:cubicBezTo>
                  <a:lnTo>
                    <a:pt x="0" y="124460"/>
                  </a:lnTo>
                  <a:cubicBezTo>
                    <a:pt x="0" y="55880"/>
                    <a:pt x="55880" y="0"/>
                    <a:pt x="124460" y="0"/>
                  </a:cubicBezTo>
                  <a:lnTo>
                    <a:pt x="5295752" y="0"/>
                  </a:lnTo>
                  <a:cubicBezTo>
                    <a:pt x="5364332" y="0"/>
                    <a:pt x="5420212" y="55880"/>
                    <a:pt x="5420212" y="124460"/>
                  </a:cubicBezTo>
                  <a:lnTo>
                    <a:pt x="5420212" y="2104601"/>
                  </a:lnTo>
                  <a:cubicBezTo>
                    <a:pt x="5420212" y="2173181"/>
                    <a:pt x="5364332" y="2229061"/>
                    <a:pt x="5295752" y="2229061"/>
                  </a:cubicBezTo>
                  <a:close/>
                </a:path>
              </a:pathLst>
            </a:custGeom>
            <a:solidFill>
              <a:srgbClr val="C8D5DF"/>
            </a:solidFill>
          </p:spPr>
        </p:sp>
      </p:grpSp>
      <p:grpSp>
        <p:nvGrpSpPr>
          <p:cNvPr name="Group 8" id="8"/>
          <p:cNvGrpSpPr/>
          <p:nvPr/>
        </p:nvGrpSpPr>
        <p:grpSpPr>
          <a:xfrm rot="0">
            <a:off x="9367528" y="5947838"/>
            <a:ext cx="7000610" cy="2859949"/>
            <a:chOff x="0" y="0"/>
            <a:chExt cx="5420212" cy="2214311"/>
          </a:xfrm>
        </p:grpSpPr>
        <p:sp>
          <p:nvSpPr>
            <p:cNvPr name="Freeform 9" id="9"/>
            <p:cNvSpPr/>
            <p:nvPr/>
          </p:nvSpPr>
          <p:spPr>
            <a:xfrm>
              <a:off x="0" y="0"/>
              <a:ext cx="5420212" cy="2214311"/>
            </a:xfrm>
            <a:custGeom>
              <a:avLst/>
              <a:gdLst/>
              <a:ahLst/>
              <a:cxnLst/>
              <a:rect r="r" b="b" t="t" l="l"/>
              <a:pathLst>
                <a:path h="2214311" w="5420212">
                  <a:moveTo>
                    <a:pt x="5295752" y="2214311"/>
                  </a:moveTo>
                  <a:lnTo>
                    <a:pt x="124460" y="2214311"/>
                  </a:lnTo>
                  <a:cubicBezTo>
                    <a:pt x="55880" y="2214311"/>
                    <a:pt x="0" y="2158431"/>
                    <a:pt x="0" y="2089851"/>
                  </a:cubicBezTo>
                  <a:lnTo>
                    <a:pt x="0" y="124460"/>
                  </a:lnTo>
                  <a:cubicBezTo>
                    <a:pt x="0" y="55880"/>
                    <a:pt x="55880" y="0"/>
                    <a:pt x="124460" y="0"/>
                  </a:cubicBezTo>
                  <a:lnTo>
                    <a:pt x="5295752" y="0"/>
                  </a:lnTo>
                  <a:cubicBezTo>
                    <a:pt x="5364332" y="0"/>
                    <a:pt x="5420212" y="55880"/>
                    <a:pt x="5420212" y="124460"/>
                  </a:cubicBezTo>
                  <a:lnTo>
                    <a:pt x="5420212" y="2089851"/>
                  </a:lnTo>
                  <a:cubicBezTo>
                    <a:pt x="5420212" y="2158431"/>
                    <a:pt x="5364332" y="2214311"/>
                    <a:pt x="5295752" y="2214311"/>
                  </a:cubicBezTo>
                  <a:close/>
                </a:path>
              </a:pathLst>
            </a:custGeom>
            <a:solidFill>
              <a:srgbClr val="C8D5DF"/>
            </a:solidFill>
          </p:spPr>
        </p:sp>
      </p:grpSp>
      <p:sp>
        <p:nvSpPr>
          <p:cNvPr name="TextBox 10" id="10"/>
          <p:cNvSpPr txBox="true"/>
          <p:nvPr/>
        </p:nvSpPr>
        <p:spPr>
          <a:xfrm rot="0">
            <a:off x="2462601" y="3773105"/>
            <a:ext cx="5915133" cy="605790"/>
          </a:xfrm>
          <a:prstGeom prst="rect">
            <a:avLst/>
          </a:prstGeom>
        </p:spPr>
        <p:txBody>
          <a:bodyPr anchor="t" rtlCol="false" tIns="0" lIns="0" bIns="0" rIns="0">
            <a:spAutoFit/>
          </a:bodyPr>
          <a:lstStyle/>
          <a:p>
            <a:pPr algn="ctr">
              <a:lnSpc>
                <a:spcPts val="4620"/>
              </a:lnSpc>
            </a:pPr>
            <a:r>
              <a:rPr lang="en-US" sz="4200">
                <a:solidFill>
                  <a:srgbClr val="000000"/>
                </a:solidFill>
                <a:latin typeface="Batangas Bold"/>
              </a:rPr>
              <a:t>Panic Button</a:t>
            </a:r>
          </a:p>
        </p:txBody>
      </p:sp>
      <p:sp>
        <p:nvSpPr>
          <p:cNvPr name="TextBox 11" id="11"/>
          <p:cNvSpPr txBox="true"/>
          <p:nvPr/>
        </p:nvSpPr>
        <p:spPr>
          <a:xfrm rot="0">
            <a:off x="2462601" y="7089205"/>
            <a:ext cx="5915133" cy="605790"/>
          </a:xfrm>
          <a:prstGeom prst="rect">
            <a:avLst/>
          </a:prstGeom>
        </p:spPr>
        <p:txBody>
          <a:bodyPr anchor="t" rtlCol="false" tIns="0" lIns="0" bIns="0" rIns="0">
            <a:spAutoFit/>
          </a:bodyPr>
          <a:lstStyle/>
          <a:p>
            <a:pPr algn="ctr">
              <a:lnSpc>
                <a:spcPts val="4620"/>
              </a:lnSpc>
            </a:pPr>
            <a:r>
              <a:rPr lang="en-US" sz="4200">
                <a:solidFill>
                  <a:srgbClr val="000000"/>
                </a:solidFill>
                <a:latin typeface="Batangas Bold"/>
              </a:rPr>
              <a:t>Volunteer System</a:t>
            </a:r>
          </a:p>
        </p:txBody>
      </p:sp>
      <p:sp>
        <p:nvSpPr>
          <p:cNvPr name="TextBox 12" id="12"/>
          <p:cNvSpPr txBox="true"/>
          <p:nvPr/>
        </p:nvSpPr>
        <p:spPr>
          <a:xfrm rot="0">
            <a:off x="9910266" y="3680460"/>
            <a:ext cx="5915133" cy="605790"/>
          </a:xfrm>
          <a:prstGeom prst="rect">
            <a:avLst/>
          </a:prstGeom>
        </p:spPr>
        <p:txBody>
          <a:bodyPr anchor="t" rtlCol="false" tIns="0" lIns="0" bIns="0" rIns="0">
            <a:spAutoFit/>
          </a:bodyPr>
          <a:lstStyle/>
          <a:p>
            <a:pPr algn="ctr">
              <a:lnSpc>
                <a:spcPts val="4620"/>
              </a:lnSpc>
            </a:pPr>
            <a:r>
              <a:rPr lang="en-US" sz="4200">
                <a:solidFill>
                  <a:srgbClr val="000000"/>
                </a:solidFill>
                <a:latin typeface="Batangas Bold"/>
              </a:rPr>
              <a:t>Heat Map</a:t>
            </a:r>
          </a:p>
        </p:txBody>
      </p:sp>
      <p:sp>
        <p:nvSpPr>
          <p:cNvPr name="TextBox 13" id="13"/>
          <p:cNvSpPr txBox="true"/>
          <p:nvPr/>
        </p:nvSpPr>
        <p:spPr>
          <a:xfrm rot="0">
            <a:off x="9910266" y="7089205"/>
            <a:ext cx="5915133" cy="605790"/>
          </a:xfrm>
          <a:prstGeom prst="rect">
            <a:avLst/>
          </a:prstGeom>
        </p:spPr>
        <p:txBody>
          <a:bodyPr anchor="t" rtlCol="false" tIns="0" lIns="0" bIns="0" rIns="0">
            <a:spAutoFit/>
          </a:bodyPr>
          <a:lstStyle/>
          <a:p>
            <a:pPr algn="ctr">
              <a:lnSpc>
                <a:spcPts val="4620"/>
              </a:lnSpc>
            </a:pPr>
            <a:r>
              <a:rPr lang="en-US" sz="4200">
                <a:solidFill>
                  <a:srgbClr val="000000"/>
                </a:solidFill>
                <a:latin typeface="Batangas Bold"/>
              </a:rPr>
              <a:t>Tracking Request</a:t>
            </a:r>
          </a:p>
        </p:txBody>
      </p:sp>
      <p:sp>
        <p:nvSpPr>
          <p:cNvPr name="TextBox 14" id="14"/>
          <p:cNvSpPr txBox="true"/>
          <p:nvPr/>
        </p:nvSpPr>
        <p:spPr>
          <a:xfrm rot="0">
            <a:off x="4074160" y="289512"/>
            <a:ext cx="10139680" cy="1552575"/>
          </a:xfrm>
          <a:prstGeom prst="rect">
            <a:avLst/>
          </a:prstGeom>
        </p:spPr>
        <p:txBody>
          <a:bodyPr anchor="t" rtlCol="false" tIns="0" lIns="0" bIns="0" rIns="0">
            <a:spAutoFit/>
          </a:bodyPr>
          <a:lstStyle/>
          <a:p>
            <a:pPr algn="ctr">
              <a:lnSpc>
                <a:spcPts val="12599"/>
              </a:lnSpc>
            </a:pPr>
            <a:r>
              <a:rPr lang="en-US" sz="9000">
                <a:solidFill>
                  <a:srgbClr val="000000"/>
                </a:solidFill>
                <a:latin typeface="Batangas"/>
              </a:rPr>
              <a:t>Features of SHIELD </a:t>
            </a:r>
          </a:p>
        </p:txBody>
      </p:sp>
      <p:pic>
        <p:nvPicPr>
          <p:cNvPr name="Picture 15" id="1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0" y="9111503"/>
            <a:ext cx="3676650" cy="3676650"/>
          </a:xfrm>
          <a:prstGeom prst="rect">
            <a:avLst/>
          </a:prstGeom>
        </p:spPr>
      </p:pic>
      <p:pic>
        <p:nvPicPr>
          <p:cNvPr name="Picture 16" id="16"/>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5215347" y="9111503"/>
            <a:ext cx="3676650" cy="3676650"/>
          </a:xfrm>
          <a:prstGeom prst="rect">
            <a:avLst/>
          </a:prstGeom>
        </p:spPr>
      </p:pic>
      <p:pic>
        <p:nvPicPr>
          <p:cNvPr name="Picture 17" id="17"/>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954741" y="-2184026"/>
            <a:ext cx="3676650" cy="3676650"/>
          </a:xfrm>
          <a:prstGeom prst="rect">
            <a:avLst/>
          </a:prstGeom>
        </p:spPr>
      </p:pic>
      <p:pic>
        <p:nvPicPr>
          <p:cNvPr name="Picture 18" id="18"/>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5976679" y="-2184026"/>
            <a:ext cx="3676650" cy="3676650"/>
          </a:xfrm>
          <a:prstGeom prst="rect">
            <a:avLst/>
          </a:prstGeom>
        </p:spPr>
      </p:pic>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C6A397"/>
        </a:solidFill>
      </p:bgPr>
    </p:bg>
    <p:spTree>
      <p:nvGrpSpPr>
        <p:cNvPr id="1" name=""/>
        <p:cNvGrpSpPr/>
        <p:nvPr/>
      </p:nvGrpSpPr>
      <p:grpSpPr>
        <a:xfrm>
          <a:off x="0" y="0"/>
          <a:ext cx="0" cy="0"/>
          <a:chOff x="0" y="0"/>
          <a:chExt cx="0" cy="0"/>
        </a:xfrm>
      </p:grpSpPr>
      <p:grpSp>
        <p:nvGrpSpPr>
          <p:cNvPr name="Group 2" id="2"/>
          <p:cNvGrpSpPr/>
          <p:nvPr/>
        </p:nvGrpSpPr>
        <p:grpSpPr>
          <a:xfrm rot="0">
            <a:off x="9144000" y="0"/>
            <a:ext cx="9144000" cy="10287000"/>
            <a:chOff x="0" y="0"/>
            <a:chExt cx="12192000" cy="13716000"/>
          </a:xfrm>
        </p:grpSpPr>
        <p:pic>
          <p:nvPicPr>
            <p:cNvPr name="Picture 3" id="3"/>
            <p:cNvPicPr>
              <a:picLocks noChangeAspect="true"/>
            </p:cNvPicPr>
            <p:nvPr/>
          </p:nvPicPr>
          <p:blipFill>
            <a:blip r:embed="rId2"/>
            <a:srcRect l="32679" t="0" r="32679" b="0"/>
            <a:stretch>
              <a:fillRect/>
            </a:stretch>
          </p:blipFill>
          <p:spPr>
            <a:xfrm>
              <a:off x="0" y="0"/>
              <a:ext cx="12192000" cy="13716000"/>
            </a:xfrm>
            <a:prstGeom prst="rect">
              <a:avLst/>
            </a:prstGeom>
          </p:spPr>
        </p:pic>
      </p:grpSp>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448421" y="8173234"/>
            <a:ext cx="3676650" cy="3676650"/>
          </a:xfrm>
          <a:prstGeom prst="rect">
            <a:avLst/>
          </a:prstGeom>
        </p:spPr>
      </p:pic>
      <p:pic>
        <p:nvPicPr>
          <p:cNvPr name="Picture 5" id="5"/>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2087156" y="-1838325"/>
            <a:ext cx="3676650" cy="3676650"/>
          </a:xfrm>
          <a:prstGeom prst="rect">
            <a:avLst/>
          </a:prstGeom>
        </p:spPr>
      </p:pic>
      <p:pic>
        <p:nvPicPr>
          <p:cNvPr name="Picture 6" id="6"/>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5452656" y="-2647950"/>
            <a:ext cx="3676650" cy="3676650"/>
          </a:xfrm>
          <a:prstGeom prst="rect">
            <a:avLst/>
          </a:prstGeom>
        </p:spPr>
      </p:pic>
      <p:sp>
        <p:nvSpPr>
          <p:cNvPr name="TextBox 7" id="7"/>
          <p:cNvSpPr txBox="true"/>
          <p:nvPr/>
        </p:nvSpPr>
        <p:spPr>
          <a:xfrm rot="0">
            <a:off x="842810" y="3495338"/>
            <a:ext cx="7364252" cy="3400425"/>
          </a:xfrm>
          <a:prstGeom prst="rect">
            <a:avLst/>
          </a:prstGeom>
        </p:spPr>
        <p:txBody>
          <a:bodyPr anchor="t" rtlCol="false" tIns="0" lIns="0" bIns="0" rIns="0">
            <a:spAutoFit/>
          </a:bodyPr>
          <a:lstStyle/>
          <a:p>
            <a:pPr algn="l" marL="0" indent="0" lvl="0">
              <a:lnSpc>
                <a:spcPts val="6750"/>
              </a:lnSpc>
              <a:spcBef>
                <a:spcPct val="0"/>
              </a:spcBef>
            </a:pPr>
            <a:r>
              <a:rPr lang="en-US" sz="4500">
                <a:solidFill>
                  <a:srgbClr val="000000"/>
                </a:solidFill>
                <a:latin typeface="Batangas"/>
              </a:rPr>
              <a:t>This feature will show the areas dangerous with in the city based on the panic reports in a specific area. </a:t>
            </a:r>
          </a:p>
        </p:txBody>
      </p:sp>
      <p:sp>
        <p:nvSpPr>
          <p:cNvPr name="TextBox 8" id="8"/>
          <p:cNvSpPr txBox="true"/>
          <p:nvPr/>
        </p:nvSpPr>
        <p:spPr>
          <a:xfrm rot="0">
            <a:off x="1758891" y="1209675"/>
            <a:ext cx="5532090" cy="1238250"/>
          </a:xfrm>
          <a:prstGeom prst="rect">
            <a:avLst/>
          </a:prstGeom>
        </p:spPr>
        <p:txBody>
          <a:bodyPr anchor="t" rtlCol="false" tIns="0" lIns="0" bIns="0" rIns="0">
            <a:spAutoFit/>
          </a:bodyPr>
          <a:lstStyle/>
          <a:p>
            <a:pPr algn="l" marL="0" indent="0" lvl="0">
              <a:lnSpc>
                <a:spcPts val="9600"/>
              </a:lnSpc>
              <a:spcBef>
                <a:spcPct val="0"/>
              </a:spcBef>
            </a:pPr>
            <a:r>
              <a:rPr lang="en-US" sz="8000">
                <a:solidFill>
                  <a:srgbClr val="000000"/>
                </a:solidFill>
                <a:latin typeface="Batangas Bold"/>
              </a:rPr>
              <a:t>Heat Map</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C6A397"/>
        </a:solidFill>
      </p:bgPr>
    </p:bg>
    <p:spTree>
      <p:nvGrpSpPr>
        <p:cNvPr id="1" name=""/>
        <p:cNvGrpSpPr/>
        <p:nvPr/>
      </p:nvGrpSpPr>
      <p:grpSpPr>
        <a:xfrm>
          <a:off x="0" y="0"/>
          <a:ext cx="0" cy="0"/>
          <a:chOff x="0" y="0"/>
          <a:chExt cx="0" cy="0"/>
        </a:xfrm>
      </p:grpSpPr>
      <p:sp>
        <p:nvSpPr>
          <p:cNvPr name="TextBox 2" id="2"/>
          <p:cNvSpPr txBox="true"/>
          <p:nvPr/>
        </p:nvSpPr>
        <p:spPr>
          <a:xfrm rot="0">
            <a:off x="10275998" y="688444"/>
            <a:ext cx="6675090" cy="1238250"/>
          </a:xfrm>
          <a:prstGeom prst="rect">
            <a:avLst/>
          </a:prstGeom>
        </p:spPr>
        <p:txBody>
          <a:bodyPr anchor="t" rtlCol="false" tIns="0" lIns="0" bIns="0" rIns="0">
            <a:spAutoFit/>
          </a:bodyPr>
          <a:lstStyle/>
          <a:p>
            <a:pPr algn="l" marL="0" indent="0" lvl="0">
              <a:lnSpc>
                <a:spcPts val="9600"/>
              </a:lnSpc>
              <a:spcBef>
                <a:spcPct val="0"/>
              </a:spcBef>
            </a:pPr>
            <a:r>
              <a:rPr lang="en-US" sz="8000">
                <a:solidFill>
                  <a:srgbClr val="000000"/>
                </a:solidFill>
                <a:latin typeface="Batangas Bold"/>
              </a:rPr>
              <a:t>Panic Button</a:t>
            </a:r>
          </a:p>
        </p:txBody>
      </p:sp>
      <p:grpSp>
        <p:nvGrpSpPr>
          <p:cNvPr name="Group 3" id="3"/>
          <p:cNvGrpSpPr/>
          <p:nvPr/>
        </p:nvGrpSpPr>
        <p:grpSpPr>
          <a:xfrm rot="0">
            <a:off x="0" y="0"/>
            <a:ext cx="9799544" cy="10287000"/>
            <a:chOff x="0" y="0"/>
            <a:chExt cx="13066059" cy="13716000"/>
          </a:xfrm>
        </p:grpSpPr>
        <p:pic>
          <p:nvPicPr>
            <p:cNvPr name="Picture 4" id="4"/>
            <p:cNvPicPr>
              <a:picLocks noChangeAspect="true"/>
            </p:cNvPicPr>
            <p:nvPr/>
          </p:nvPicPr>
          <p:blipFill>
            <a:blip r:embed="rId2"/>
            <a:srcRect l="31438" t="0" r="31438" b="0"/>
            <a:stretch>
              <a:fillRect/>
            </a:stretch>
          </p:blipFill>
          <p:spPr>
            <a:xfrm>
              <a:off x="0" y="0"/>
              <a:ext cx="13066059" cy="13716000"/>
            </a:xfrm>
            <a:prstGeom prst="rect">
              <a:avLst/>
            </a:prstGeom>
          </p:spPr>
        </p:pic>
      </p:grpSp>
      <p:pic>
        <p:nvPicPr>
          <p:cNvPr name="Picture 5" id="5"/>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6251270" y="-1508649"/>
            <a:ext cx="3676650" cy="3676650"/>
          </a:xfrm>
          <a:prstGeom prst="rect">
            <a:avLst/>
          </a:prstGeom>
        </p:spPr>
      </p:pic>
      <p:pic>
        <p:nvPicPr>
          <p:cNvPr name="Picture 6" id="6"/>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6584146" y="8694307"/>
            <a:ext cx="3676650" cy="3676650"/>
          </a:xfrm>
          <a:prstGeom prst="rect">
            <a:avLst/>
          </a:prstGeom>
        </p:spPr>
      </p:pic>
      <p:sp>
        <p:nvSpPr>
          <p:cNvPr name="TextBox 7" id="7"/>
          <p:cNvSpPr txBox="true"/>
          <p:nvPr/>
        </p:nvSpPr>
        <p:spPr>
          <a:xfrm rot="0">
            <a:off x="10104484" y="3807148"/>
            <a:ext cx="6846604" cy="3267075"/>
          </a:xfrm>
          <a:prstGeom prst="rect">
            <a:avLst/>
          </a:prstGeom>
        </p:spPr>
        <p:txBody>
          <a:bodyPr anchor="t" rtlCol="false" tIns="0" lIns="0" bIns="0" rIns="0">
            <a:spAutoFit/>
          </a:bodyPr>
          <a:lstStyle/>
          <a:p>
            <a:pPr algn="l" marL="0" indent="0" lvl="0">
              <a:lnSpc>
                <a:spcPts val="5249"/>
              </a:lnSpc>
              <a:spcBef>
                <a:spcPct val="0"/>
              </a:spcBef>
            </a:pPr>
            <a:r>
              <a:rPr lang="en-US" sz="3499">
                <a:solidFill>
                  <a:srgbClr val="000000"/>
                </a:solidFill>
                <a:latin typeface="Batangas"/>
              </a:rPr>
              <a:t>Once pressed or activated by the shortcut key an SOS alert will be sent to the police and the Emergency Contacts  with the GPS location of the user.</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C6A397"/>
        </a:solidFill>
      </p:bgPr>
    </p:bg>
    <p:spTree>
      <p:nvGrpSpPr>
        <p:cNvPr id="1" name=""/>
        <p:cNvGrpSpPr/>
        <p:nvPr/>
      </p:nvGrpSpPr>
      <p:grpSpPr>
        <a:xfrm>
          <a:off x="0" y="0"/>
          <a:ext cx="0" cy="0"/>
          <a:chOff x="0" y="0"/>
          <a:chExt cx="0" cy="0"/>
        </a:xfrm>
      </p:grpSpPr>
      <p:sp>
        <p:nvSpPr>
          <p:cNvPr name="TextBox 2" id="2"/>
          <p:cNvSpPr txBox="true"/>
          <p:nvPr/>
        </p:nvSpPr>
        <p:spPr>
          <a:xfrm rot="0">
            <a:off x="125197" y="4711088"/>
            <a:ext cx="4621546" cy="2510636"/>
          </a:xfrm>
          <a:prstGeom prst="rect">
            <a:avLst/>
          </a:prstGeom>
        </p:spPr>
        <p:txBody>
          <a:bodyPr anchor="t" rtlCol="false" tIns="0" lIns="0" bIns="0" rIns="0">
            <a:spAutoFit/>
          </a:bodyPr>
          <a:lstStyle/>
          <a:p>
            <a:pPr algn="l" marL="0" indent="0" lvl="0">
              <a:lnSpc>
                <a:spcPts val="4985"/>
              </a:lnSpc>
              <a:spcBef>
                <a:spcPct val="0"/>
              </a:spcBef>
            </a:pPr>
            <a:r>
              <a:rPr lang="en-US" sz="3323">
                <a:solidFill>
                  <a:srgbClr val="000000"/>
                </a:solidFill>
                <a:latin typeface="Batangas Bold"/>
              </a:rPr>
              <a:t>Will not only send SOS alerts but also mark the nearest Police Station on the map .</a:t>
            </a:r>
          </a:p>
        </p:txBody>
      </p:sp>
      <p:sp>
        <p:nvSpPr>
          <p:cNvPr name="TextBox 3" id="3"/>
          <p:cNvSpPr txBox="true"/>
          <p:nvPr/>
        </p:nvSpPr>
        <p:spPr>
          <a:xfrm rot="0">
            <a:off x="125197" y="184179"/>
            <a:ext cx="5532090" cy="2457450"/>
          </a:xfrm>
          <a:prstGeom prst="rect">
            <a:avLst/>
          </a:prstGeom>
        </p:spPr>
        <p:txBody>
          <a:bodyPr anchor="t" rtlCol="false" tIns="0" lIns="0" bIns="0" rIns="0">
            <a:spAutoFit/>
          </a:bodyPr>
          <a:lstStyle/>
          <a:p>
            <a:pPr algn="l" marL="0" indent="0" lvl="0">
              <a:lnSpc>
                <a:spcPts val="9600"/>
              </a:lnSpc>
              <a:spcBef>
                <a:spcPct val="0"/>
              </a:spcBef>
            </a:pPr>
            <a:r>
              <a:rPr lang="en-US" sz="8000">
                <a:solidFill>
                  <a:srgbClr val="000000"/>
                </a:solidFill>
                <a:latin typeface="Batangas Bold"/>
              </a:rPr>
              <a:t>Panic Button</a:t>
            </a:r>
          </a:p>
        </p:txBody>
      </p:sp>
      <p:grpSp>
        <p:nvGrpSpPr>
          <p:cNvPr name="Group 4" id="4"/>
          <p:cNvGrpSpPr/>
          <p:nvPr/>
        </p:nvGrpSpPr>
        <p:grpSpPr>
          <a:xfrm rot="0">
            <a:off x="4874559" y="0"/>
            <a:ext cx="13413441" cy="10287000"/>
            <a:chOff x="0" y="0"/>
            <a:chExt cx="17884588" cy="13716000"/>
          </a:xfrm>
        </p:grpSpPr>
        <p:pic>
          <p:nvPicPr>
            <p:cNvPr name="Picture 5" id="5"/>
            <p:cNvPicPr>
              <a:picLocks noChangeAspect="true"/>
            </p:cNvPicPr>
            <p:nvPr/>
          </p:nvPicPr>
          <p:blipFill>
            <a:blip r:embed="rId2"/>
            <a:srcRect l="24593" t="0" r="24593" b="0"/>
            <a:stretch>
              <a:fillRect/>
            </a:stretch>
          </p:blipFill>
          <p:spPr>
            <a:xfrm>
              <a:off x="0" y="0"/>
              <a:ext cx="17884588" cy="13716000"/>
            </a:xfrm>
            <a:prstGeom prst="rect">
              <a:avLst/>
            </a:prstGeom>
          </p:spPr>
        </p:pic>
      </p:grpSp>
      <p:pic>
        <p:nvPicPr>
          <p:cNvPr name="Picture 6" id="6"/>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2053539" y="8448675"/>
            <a:ext cx="3676650" cy="3676650"/>
          </a:xfrm>
          <a:prstGeom prst="rect">
            <a:avLst/>
          </a:prstGeom>
        </p:spPr>
      </p:pic>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C6A397"/>
        </a:solidFill>
      </p:bgPr>
    </p:bg>
    <p:spTree>
      <p:nvGrpSpPr>
        <p:cNvPr id="1" name=""/>
        <p:cNvGrpSpPr/>
        <p:nvPr/>
      </p:nvGrpSpPr>
      <p:grpSpPr>
        <a:xfrm>
          <a:off x="0" y="0"/>
          <a:ext cx="0" cy="0"/>
          <a:chOff x="0" y="0"/>
          <a:chExt cx="0" cy="0"/>
        </a:xfrm>
      </p:grpSpPr>
      <p:sp>
        <p:nvSpPr>
          <p:cNvPr name="TextBox 2" id="2"/>
          <p:cNvSpPr txBox="true"/>
          <p:nvPr/>
        </p:nvSpPr>
        <p:spPr>
          <a:xfrm rot="0">
            <a:off x="9936995" y="3546288"/>
            <a:ext cx="7588419" cy="4677372"/>
          </a:xfrm>
          <a:prstGeom prst="rect">
            <a:avLst/>
          </a:prstGeom>
        </p:spPr>
        <p:txBody>
          <a:bodyPr anchor="t" rtlCol="false" tIns="0" lIns="0" bIns="0" rIns="0">
            <a:spAutoFit/>
          </a:bodyPr>
          <a:lstStyle/>
          <a:p>
            <a:pPr algn="l" marL="0" indent="0" lvl="0">
              <a:lnSpc>
                <a:spcPts val="7407"/>
              </a:lnSpc>
              <a:spcBef>
                <a:spcPct val="0"/>
              </a:spcBef>
            </a:pPr>
            <a:r>
              <a:rPr lang="en-US" sz="4938">
                <a:solidFill>
                  <a:srgbClr val="000000"/>
                </a:solidFill>
                <a:latin typeface="Batangas Bold"/>
              </a:rPr>
              <a:t>When the panic Button is pressed the SOS alert will be sent to the registered volunteers if the users choose to do so. </a:t>
            </a:r>
          </a:p>
        </p:txBody>
      </p:sp>
      <p:grpSp>
        <p:nvGrpSpPr>
          <p:cNvPr name="Group 3" id="3"/>
          <p:cNvGrpSpPr/>
          <p:nvPr/>
        </p:nvGrpSpPr>
        <p:grpSpPr>
          <a:xfrm rot="0">
            <a:off x="0" y="0"/>
            <a:ext cx="9144000" cy="10287000"/>
            <a:chOff x="0" y="0"/>
            <a:chExt cx="12192000" cy="13716000"/>
          </a:xfrm>
        </p:grpSpPr>
        <p:pic>
          <p:nvPicPr>
            <p:cNvPr name="Picture 4" id="4"/>
            <p:cNvPicPr>
              <a:picLocks noChangeAspect="true"/>
            </p:cNvPicPr>
            <p:nvPr/>
          </p:nvPicPr>
          <p:blipFill>
            <a:blip r:embed="rId2"/>
            <a:srcRect l="32679" t="0" r="32679" b="0"/>
            <a:stretch>
              <a:fillRect/>
            </a:stretch>
          </p:blipFill>
          <p:spPr>
            <a:xfrm>
              <a:off x="0" y="0"/>
              <a:ext cx="12192000" cy="13716000"/>
            </a:xfrm>
            <a:prstGeom prst="rect">
              <a:avLst/>
            </a:prstGeom>
          </p:spPr>
        </p:pic>
      </p:grpSp>
      <p:pic>
        <p:nvPicPr>
          <p:cNvPr name="Picture 5" id="5"/>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6301697" y="8223660"/>
            <a:ext cx="3676650" cy="3676650"/>
          </a:xfrm>
          <a:prstGeom prst="rect">
            <a:avLst/>
          </a:prstGeom>
        </p:spPr>
      </p:pic>
      <p:pic>
        <p:nvPicPr>
          <p:cNvPr name="Picture 6" id="6"/>
          <p:cNvPicPr>
            <a:picLocks noChangeAspect="true"/>
          </p:cNvPicPr>
          <p:nvPr/>
        </p:nvPicPr>
        <p:blipFill>
          <a:blip r:embed="rId5"/>
          <a:srcRect l="0" t="0" r="0" b="0"/>
          <a:stretch>
            <a:fillRect/>
          </a:stretch>
        </p:blipFill>
        <p:spPr>
          <a:xfrm flipH="false" flipV="false" rot="0">
            <a:off x="9128795" y="3472131"/>
            <a:ext cx="9159205" cy="6995343"/>
          </a:xfrm>
          <a:prstGeom prst="rect">
            <a:avLst/>
          </a:prstGeom>
        </p:spPr>
      </p:pic>
      <p:sp>
        <p:nvSpPr>
          <p:cNvPr name="TextBox 7" id="7"/>
          <p:cNvSpPr txBox="true"/>
          <p:nvPr/>
        </p:nvSpPr>
        <p:spPr>
          <a:xfrm rot="0">
            <a:off x="9586836" y="570782"/>
            <a:ext cx="8288737" cy="1238250"/>
          </a:xfrm>
          <a:prstGeom prst="rect">
            <a:avLst/>
          </a:prstGeom>
        </p:spPr>
        <p:txBody>
          <a:bodyPr anchor="t" rtlCol="false" tIns="0" lIns="0" bIns="0" rIns="0">
            <a:spAutoFit/>
          </a:bodyPr>
          <a:lstStyle/>
          <a:p>
            <a:pPr algn="l" marL="0" indent="0" lvl="0">
              <a:lnSpc>
                <a:spcPts val="9600"/>
              </a:lnSpc>
              <a:spcBef>
                <a:spcPct val="0"/>
              </a:spcBef>
            </a:pPr>
            <a:r>
              <a:rPr lang="en-US" sz="8000">
                <a:solidFill>
                  <a:srgbClr val="000000"/>
                </a:solidFill>
                <a:latin typeface="Batangas Bold"/>
              </a:rPr>
              <a:t>Volunteer System</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C6A397"/>
        </a:solidFill>
      </p:bgPr>
    </p:bg>
    <p:spTree>
      <p:nvGrpSpPr>
        <p:cNvPr id="1" name=""/>
        <p:cNvGrpSpPr/>
        <p:nvPr/>
      </p:nvGrpSpPr>
      <p:grpSpPr>
        <a:xfrm>
          <a:off x="0" y="0"/>
          <a:ext cx="0" cy="0"/>
          <a:chOff x="0" y="0"/>
          <a:chExt cx="0" cy="0"/>
        </a:xfrm>
      </p:grpSpPr>
      <p:grpSp>
        <p:nvGrpSpPr>
          <p:cNvPr name="Group 2" id="2"/>
          <p:cNvGrpSpPr/>
          <p:nvPr/>
        </p:nvGrpSpPr>
        <p:grpSpPr>
          <a:xfrm rot="0">
            <a:off x="8857041" y="0"/>
            <a:ext cx="9430959" cy="10287000"/>
            <a:chOff x="0" y="0"/>
            <a:chExt cx="12574612" cy="13716000"/>
          </a:xfrm>
        </p:grpSpPr>
        <p:pic>
          <p:nvPicPr>
            <p:cNvPr name="Picture 3" id="3"/>
            <p:cNvPicPr>
              <a:picLocks noChangeAspect="true"/>
            </p:cNvPicPr>
            <p:nvPr/>
          </p:nvPicPr>
          <p:blipFill>
            <a:blip r:embed="rId2"/>
            <a:srcRect l="32136" t="0" r="32136" b="0"/>
            <a:stretch>
              <a:fillRect/>
            </a:stretch>
          </p:blipFill>
          <p:spPr>
            <a:xfrm>
              <a:off x="0" y="0"/>
              <a:ext cx="12574612" cy="13716000"/>
            </a:xfrm>
            <a:prstGeom prst="rect">
              <a:avLst/>
            </a:prstGeom>
          </p:spPr>
        </p:pic>
      </p:grpSp>
      <p:sp>
        <p:nvSpPr>
          <p:cNvPr name="TextBox 4" id="4"/>
          <p:cNvSpPr txBox="true"/>
          <p:nvPr/>
        </p:nvSpPr>
        <p:spPr>
          <a:xfrm rot="0">
            <a:off x="770433" y="1019175"/>
            <a:ext cx="6708708" cy="981075"/>
          </a:xfrm>
          <a:prstGeom prst="rect">
            <a:avLst/>
          </a:prstGeom>
        </p:spPr>
        <p:txBody>
          <a:bodyPr anchor="t" rtlCol="false" tIns="0" lIns="0" bIns="0" rIns="0">
            <a:spAutoFit/>
          </a:bodyPr>
          <a:lstStyle/>
          <a:p>
            <a:pPr algn="l" marL="0" indent="0" lvl="0">
              <a:lnSpc>
                <a:spcPts val="7679"/>
              </a:lnSpc>
              <a:spcBef>
                <a:spcPct val="0"/>
              </a:spcBef>
            </a:pPr>
            <a:r>
              <a:rPr lang="en-US" sz="6399">
                <a:solidFill>
                  <a:srgbClr val="000000"/>
                </a:solidFill>
                <a:latin typeface="Batangas Bold"/>
              </a:rPr>
              <a:t>Tracking Request</a:t>
            </a:r>
          </a:p>
        </p:txBody>
      </p:sp>
      <p:sp>
        <p:nvSpPr>
          <p:cNvPr name="TextBox 5" id="5"/>
          <p:cNvSpPr txBox="true"/>
          <p:nvPr/>
        </p:nvSpPr>
        <p:spPr>
          <a:xfrm rot="0">
            <a:off x="770433" y="2964516"/>
            <a:ext cx="5532090" cy="4733925"/>
          </a:xfrm>
          <a:prstGeom prst="rect">
            <a:avLst/>
          </a:prstGeom>
        </p:spPr>
        <p:txBody>
          <a:bodyPr anchor="t" rtlCol="false" tIns="0" lIns="0" bIns="0" rIns="0">
            <a:spAutoFit/>
          </a:bodyPr>
          <a:lstStyle/>
          <a:p>
            <a:pPr algn="l" marL="0" indent="0" lvl="0">
              <a:lnSpc>
                <a:spcPts val="7500"/>
              </a:lnSpc>
              <a:spcBef>
                <a:spcPct val="0"/>
              </a:spcBef>
            </a:pPr>
            <a:r>
              <a:rPr lang="en-US" sz="5000">
                <a:solidFill>
                  <a:srgbClr val="000000"/>
                </a:solidFill>
                <a:latin typeface="Batangas Bold"/>
              </a:rPr>
              <a:t>This feature will allow one of more Emergency Contacts to live track the user. </a:t>
            </a:r>
          </a:p>
        </p:txBody>
      </p:sp>
      <p:pic>
        <p:nvPicPr>
          <p:cNvPr name="Picture 6" id="6"/>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838325" y="8448675"/>
            <a:ext cx="3676650" cy="3676650"/>
          </a:xfrm>
          <a:prstGeom prst="rect">
            <a:avLst/>
          </a:prstGeom>
        </p:spPr>
      </p:pic>
      <p:pic>
        <p:nvPicPr>
          <p:cNvPr name="Picture 7" id="7"/>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5180391" y="8610263"/>
            <a:ext cx="3676650" cy="3676650"/>
          </a:xfrm>
          <a:prstGeom prst="rect">
            <a:avLst/>
          </a:prstGeom>
        </p:spPr>
      </p:pic>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C6A397"/>
        </a:solidFill>
      </p:bgPr>
    </p:bg>
    <p:spTree>
      <p:nvGrpSpPr>
        <p:cNvPr id="1" name=""/>
        <p:cNvGrpSpPr/>
        <p:nvPr/>
      </p:nvGrpSpPr>
      <p:grpSpPr>
        <a:xfrm>
          <a:off x="0" y="0"/>
          <a:ext cx="0" cy="0"/>
          <a:chOff x="0" y="0"/>
          <a:chExt cx="0" cy="0"/>
        </a:xfrm>
      </p:grpSpPr>
      <p:grpSp>
        <p:nvGrpSpPr>
          <p:cNvPr name="Group 2" id="2"/>
          <p:cNvGrpSpPr/>
          <p:nvPr/>
        </p:nvGrpSpPr>
        <p:grpSpPr>
          <a:xfrm rot="0">
            <a:off x="-3767346" y="-13253"/>
            <a:ext cx="6151952" cy="2953291"/>
            <a:chOff x="0" y="0"/>
            <a:chExt cx="13288429" cy="6379210"/>
          </a:xfrm>
        </p:grpSpPr>
        <p:sp>
          <p:nvSpPr>
            <p:cNvPr name="Freeform 3" id="3"/>
            <p:cNvSpPr/>
            <p:nvPr/>
          </p:nvSpPr>
          <p:spPr>
            <a:xfrm>
              <a:off x="0" y="0"/>
              <a:ext cx="13288429" cy="6379210"/>
            </a:xfrm>
            <a:custGeom>
              <a:avLst/>
              <a:gdLst/>
              <a:ahLst/>
              <a:cxnLst/>
              <a:rect r="r" b="b" t="t" l="l"/>
              <a:pathLst>
                <a:path h="6379210" w="13288429">
                  <a:moveTo>
                    <a:pt x="6637706" y="0"/>
                  </a:moveTo>
                  <a:lnTo>
                    <a:pt x="6637706" y="0"/>
                  </a:lnTo>
                  <a:lnTo>
                    <a:pt x="6637706" y="7620"/>
                  </a:lnTo>
                  <a:lnTo>
                    <a:pt x="0" y="6379210"/>
                  </a:lnTo>
                  <a:lnTo>
                    <a:pt x="6642519" y="6379210"/>
                  </a:lnTo>
                  <a:lnTo>
                    <a:pt x="13288429" y="0"/>
                  </a:lnTo>
                  <a:close/>
                </a:path>
              </a:pathLst>
            </a:custGeom>
            <a:solidFill>
              <a:srgbClr val="00E8FF">
                <a:alpha val="84706"/>
              </a:srgbClr>
            </a:solidFill>
          </p:spPr>
        </p:sp>
      </p:grpSp>
      <p:grpSp>
        <p:nvGrpSpPr>
          <p:cNvPr name="Group 4" id="4"/>
          <p:cNvGrpSpPr/>
          <p:nvPr/>
        </p:nvGrpSpPr>
        <p:grpSpPr>
          <a:xfrm rot="0">
            <a:off x="14955555" y="8507064"/>
            <a:ext cx="6929415" cy="3326518"/>
            <a:chOff x="0" y="0"/>
            <a:chExt cx="13288429" cy="6379210"/>
          </a:xfrm>
        </p:grpSpPr>
        <p:sp>
          <p:nvSpPr>
            <p:cNvPr name="Freeform 5" id="5"/>
            <p:cNvSpPr/>
            <p:nvPr/>
          </p:nvSpPr>
          <p:spPr>
            <a:xfrm>
              <a:off x="0" y="0"/>
              <a:ext cx="13288429" cy="6379210"/>
            </a:xfrm>
            <a:custGeom>
              <a:avLst/>
              <a:gdLst/>
              <a:ahLst/>
              <a:cxnLst/>
              <a:rect r="r" b="b" t="t" l="l"/>
              <a:pathLst>
                <a:path h="6379210" w="13288429">
                  <a:moveTo>
                    <a:pt x="6637706" y="0"/>
                  </a:moveTo>
                  <a:lnTo>
                    <a:pt x="6637706" y="0"/>
                  </a:lnTo>
                  <a:lnTo>
                    <a:pt x="6637706" y="7620"/>
                  </a:lnTo>
                  <a:lnTo>
                    <a:pt x="0" y="6379210"/>
                  </a:lnTo>
                  <a:lnTo>
                    <a:pt x="6642519" y="6379210"/>
                  </a:lnTo>
                  <a:lnTo>
                    <a:pt x="13288429" y="0"/>
                  </a:lnTo>
                  <a:close/>
                </a:path>
              </a:pathLst>
            </a:custGeom>
            <a:solidFill>
              <a:srgbClr val="00E8FF">
                <a:alpha val="84706"/>
              </a:srgbClr>
            </a:solidFill>
          </p:spPr>
        </p:sp>
      </p:grpSp>
      <p:pic>
        <p:nvPicPr>
          <p:cNvPr name="Picture 6" id="6"/>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363164" y="3136248"/>
            <a:ext cx="3552095" cy="6639430"/>
          </a:xfrm>
          <a:prstGeom prst="rect">
            <a:avLst/>
          </a:prstGeom>
        </p:spPr>
      </p:pic>
      <p:pic>
        <p:nvPicPr>
          <p:cNvPr name="Picture 7" id="7"/>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7284070" y="2940038"/>
            <a:ext cx="3762040" cy="7031851"/>
          </a:xfrm>
          <a:prstGeom prst="rect">
            <a:avLst/>
          </a:prstGeom>
        </p:spPr>
      </p:pic>
      <p:pic>
        <p:nvPicPr>
          <p:cNvPr name="Picture 8" id="8"/>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3179507" y="3332458"/>
            <a:ext cx="3552095" cy="6639430"/>
          </a:xfrm>
          <a:prstGeom prst="rect">
            <a:avLst/>
          </a:prstGeom>
        </p:spPr>
      </p:pic>
      <p:sp>
        <p:nvSpPr>
          <p:cNvPr name="TextBox 9" id="9"/>
          <p:cNvSpPr txBox="true"/>
          <p:nvPr/>
        </p:nvSpPr>
        <p:spPr>
          <a:xfrm rot="0">
            <a:off x="4078246" y="-32303"/>
            <a:ext cx="10863257" cy="2457450"/>
          </a:xfrm>
          <a:prstGeom prst="rect">
            <a:avLst/>
          </a:prstGeom>
        </p:spPr>
        <p:txBody>
          <a:bodyPr anchor="t" rtlCol="false" tIns="0" lIns="0" bIns="0" rIns="0">
            <a:spAutoFit/>
          </a:bodyPr>
          <a:lstStyle/>
          <a:p>
            <a:pPr algn="ctr" marL="0" indent="0" lvl="0">
              <a:lnSpc>
                <a:spcPts val="9600"/>
              </a:lnSpc>
              <a:spcBef>
                <a:spcPct val="0"/>
              </a:spcBef>
            </a:pPr>
            <a:r>
              <a:rPr lang="en-US" sz="8000">
                <a:solidFill>
                  <a:srgbClr val="000000"/>
                </a:solidFill>
                <a:latin typeface="Batangas Bold"/>
              </a:rPr>
              <a:t>Features to be added in the Future</a:t>
            </a:r>
          </a:p>
        </p:txBody>
      </p:sp>
      <p:sp>
        <p:nvSpPr>
          <p:cNvPr name="TextBox 10" id="10"/>
          <p:cNvSpPr txBox="true"/>
          <p:nvPr/>
        </p:nvSpPr>
        <p:spPr>
          <a:xfrm rot="0">
            <a:off x="1697628" y="5552409"/>
            <a:ext cx="2883167" cy="1773555"/>
          </a:xfrm>
          <a:prstGeom prst="rect">
            <a:avLst/>
          </a:prstGeom>
        </p:spPr>
        <p:txBody>
          <a:bodyPr anchor="t" rtlCol="false" tIns="0" lIns="0" bIns="0" rIns="0">
            <a:spAutoFit/>
          </a:bodyPr>
          <a:lstStyle/>
          <a:p>
            <a:pPr algn="l" marL="0" indent="0" lvl="0">
              <a:lnSpc>
                <a:spcPts val="4680"/>
              </a:lnSpc>
              <a:spcBef>
                <a:spcPct val="0"/>
              </a:spcBef>
            </a:pPr>
            <a:r>
              <a:rPr lang="en-US" sz="3600">
                <a:solidFill>
                  <a:srgbClr val="000000"/>
                </a:solidFill>
                <a:latin typeface="Batangas Bold"/>
              </a:rPr>
              <a:t>A feature to report crimes anonymously</a:t>
            </a:r>
          </a:p>
        </p:txBody>
      </p:sp>
      <p:sp>
        <p:nvSpPr>
          <p:cNvPr name="TextBox 11" id="11"/>
          <p:cNvSpPr txBox="true"/>
          <p:nvPr/>
        </p:nvSpPr>
        <p:spPr>
          <a:xfrm rot="0">
            <a:off x="2773337" y="4000224"/>
            <a:ext cx="731749" cy="688086"/>
          </a:xfrm>
          <a:prstGeom prst="rect">
            <a:avLst/>
          </a:prstGeom>
        </p:spPr>
        <p:txBody>
          <a:bodyPr anchor="t" rtlCol="false" tIns="0" lIns="0" bIns="0" rIns="0">
            <a:spAutoFit/>
          </a:bodyPr>
          <a:lstStyle/>
          <a:p>
            <a:pPr marL="0" indent="0" lvl="1">
              <a:lnSpc>
                <a:spcPts val="5652"/>
              </a:lnSpc>
              <a:spcBef>
                <a:spcPct val="0"/>
              </a:spcBef>
            </a:pPr>
            <a:r>
              <a:rPr lang="en-US" u="none" sz="3600">
                <a:solidFill>
                  <a:srgbClr val="000000"/>
                </a:solidFill>
                <a:latin typeface="Batangas Bold"/>
              </a:rPr>
              <a:t>01</a:t>
            </a:r>
          </a:p>
        </p:txBody>
      </p:sp>
      <p:sp>
        <p:nvSpPr>
          <p:cNvPr name="TextBox 12" id="12"/>
          <p:cNvSpPr txBox="true"/>
          <p:nvPr/>
        </p:nvSpPr>
        <p:spPr>
          <a:xfrm rot="0">
            <a:off x="7680309" y="5552409"/>
            <a:ext cx="3269770" cy="2954655"/>
          </a:xfrm>
          <a:prstGeom prst="rect">
            <a:avLst/>
          </a:prstGeom>
        </p:spPr>
        <p:txBody>
          <a:bodyPr anchor="t" rtlCol="false" tIns="0" lIns="0" bIns="0" rIns="0">
            <a:spAutoFit/>
          </a:bodyPr>
          <a:lstStyle/>
          <a:p>
            <a:pPr algn="l" marL="0" indent="0" lvl="0">
              <a:lnSpc>
                <a:spcPts val="4680"/>
              </a:lnSpc>
              <a:spcBef>
                <a:spcPct val="0"/>
              </a:spcBef>
            </a:pPr>
            <a:r>
              <a:rPr lang="en-US" sz="3600">
                <a:solidFill>
                  <a:srgbClr val="000000"/>
                </a:solidFill>
                <a:latin typeface="Batangas Bold"/>
              </a:rPr>
              <a:t>Video and Audio Recording being saved to Cloud.</a:t>
            </a:r>
          </a:p>
        </p:txBody>
      </p:sp>
      <p:sp>
        <p:nvSpPr>
          <p:cNvPr name="TextBox 13" id="13"/>
          <p:cNvSpPr txBox="true"/>
          <p:nvPr/>
        </p:nvSpPr>
        <p:spPr>
          <a:xfrm rot="0">
            <a:off x="8778126" y="4000224"/>
            <a:ext cx="731749" cy="688086"/>
          </a:xfrm>
          <a:prstGeom prst="rect">
            <a:avLst/>
          </a:prstGeom>
        </p:spPr>
        <p:txBody>
          <a:bodyPr anchor="t" rtlCol="false" tIns="0" lIns="0" bIns="0" rIns="0">
            <a:spAutoFit/>
          </a:bodyPr>
          <a:lstStyle/>
          <a:p>
            <a:pPr marL="0" indent="0" lvl="1">
              <a:lnSpc>
                <a:spcPts val="5652"/>
              </a:lnSpc>
              <a:spcBef>
                <a:spcPct val="0"/>
              </a:spcBef>
            </a:pPr>
            <a:r>
              <a:rPr lang="en-US" u="none" sz="3600">
                <a:solidFill>
                  <a:srgbClr val="000000"/>
                </a:solidFill>
                <a:latin typeface="Batangas Bold"/>
              </a:rPr>
              <a:t>02</a:t>
            </a:r>
          </a:p>
        </p:txBody>
      </p:sp>
      <p:sp>
        <p:nvSpPr>
          <p:cNvPr name="TextBox 14" id="14"/>
          <p:cNvSpPr txBox="true"/>
          <p:nvPr/>
        </p:nvSpPr>
        <p:spPr>
          <a:xfrm rot="0">
            <a:off x="13856010" y="5552409"/>
            <a:ext cx="2849549" cy="2364105"/>
          </a:xfrm>
          <a:prstGeom prst="rect">
            <a:avLst/>
          </a:prstGeom>
        </p:spPr>
        <p:txBody>
          <a:bodyPr anchor="t" rtlCol="false" tIns="0" lIns="0" bIns="0" rIns="0">
            <a:spAutoFit/>
          </a:bodyPr>
          <a:lstStyle/>
          <a:p>
            <a:pPr algn="l" marL="0" indent="0" lvl="0">
              <a:lnSpc>
                <a:spcPts val="4680"/>
              </a:lnSpc>
              <a:spcBef>
                <a:spcPct val="0"/>
              </a:spcBef>
            </a:pPr>
            <a:r>
              <a:rPr lang="en-US" sz="3600">
                <a:solidFill>
                  <a:srgbClr val="000000"/>
                </a:solidFill>
                <a:latin typeface="Batangas Bold"/>
              </a:rPr>
              <a:t>Video live Stream to Emergency Contacts</a:t>
            </a:r>
          </a:p>
        </p:txBody>
      </p:sp>
      <p:sp>
        <p:nvSpPr>
          <p:cNvPr name="TextBox 15" id="15"/>
          <p:cNvSpPr txBox="true"/>
          <p:nvPr/>
        </p:nvSpPr>
        <p:spPr>
          <a:xfrm rot="0">
            <a:off x="14814058" y="4112283"/>
            <a:ext cx="731749" cy="688086"/>
          </a:xfrm>
          <a:prstGeom prst="rect">
            <a:avLst/>
          </a:prstGeom>
        </p:spPr>
        <p:txBody>
          <a:bodyPr anchor="t" rtlCol="false" tIns="0" lIns="0" bIns="0" rIns="0">
            <a:spAutoFit/>
          </a:bodyPr>
          <a:lstStyle/>
          <a:p>
            <a:pPr marL="0" indent="0" lvl="1">
              <a:lnSpc>
                <a:spcPts val="5652"/>
              </a:lnSpc>
              <a:spcBef>
                <a:spcPct val="0"/>
              </a:spcBef>
            </a:pPr>
            <a:r>
              <a:rPr lang="en-US" u="none" sz="3600">
                <a:solidFill>
                  <a:srgbClr val="000000"/>
                </a:solidFill>
                <a:latin typeface="Batangas Bold"/>
              </a:rPr>
              <a:t>03</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C6A397"/>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0318534" y="137832"/>
            <a:ext cx="12245565" cy="12245565"/>
            <a:chOff x="0" y="0"/>
            <a:chExt cx="6350000" cy="6350000"/>
          </a:xfrm>
        </p:grpSpPr>
        <p:sp>
          <p:nvSpPr>
            <p:cNvPr name="Freeform 3" id="3"/>
            <p:cNvSpPr/>
            <p:nvPr/>
          </p:nvSpPr>
          <p:spPr>
            <a:xfrm>
              <a:off x="-95377" y="-95377"/>
              <a:ext cx="6540754" cy="6540754"/>
            </a:xfrm>
            <a:custGeom>
              <a:avLst/>
              <a:gdLst/>
              <a:ahLst/>
              <a:cxnLst/>
              <a:rect r="r" b="b" t="t" l="l"/>
              <a:pathLst>
                <a:path h="6540754" w="6540754">
                  <a:moveTo>
                    <a:pt x="6540754" y="0"/>
                  </a:moveTo>
                  <a:lnTo>
                    <a:pt x="0" y="6540754"/>
                  </a:lnTo>
                  <a:lnTo>
                    <a:pt x="6540754" y="6540754"/>
                  </a:lnTo>
                  <a:close/>
                </a:path>
              </a:pathLst>
            </a:custGeom>
            <a:blipFill>
              <a:blip r:embed="rId2"/>
              <a:stretch>
                <a:fillRect l="-24906" r="-24906" t="0" b="0"/>
              </a:stretch>
            </a:blipFill>
          </p:spPr>
        </p:sp>
      </p:grpSp>
      <p:sp>
        <p:nvSpPr>
          <p:cNvPr name="TextBox 4" id="4"/>
          <p:cNvSpPr txBox="true"/>
          <p:nvPr/>
        </p:nvSpPr>
        <p:spPr>
          <a:xfrm rot="0">
            <a:off x="992869" y="-43143"/>
            <a:ext cx="13074967" cy="1552575"/>
          </a:xfrm>
          <a:prstGeom prst="rect">
            <a:avLst/>
          </a:prstGeom>
        </p:spPr>
        <p:txBody>
          <a:bodyPr anchor="t" rtlCol="false" tIns="0" lIns="0" bIns="0" rIns="0">
            <a:spAutoFit/>
          </a:bodyPr>
          <a:lstStyle/>
          <a:p>
            <a:pPr algn="ctr">
              <a:lnSpc>
                <a:spcPts val="12599"/>
              </a:lnSpc>
            </a:pPr>
            <a:r>
              <a:rPr lang="en-US" sz="9000">
                <a:solidFill>
                  <a:srgbClr val="000000"/>
                </a:solidFill>
                <a:latin typeface="Batangas"/>
              </a:rPr>
              <a:t>Future Aspects of SHIELD</a:t>
            </a:r>
          </a:p>
        </p:txBody>
      </p:sp>
      <p:grpSp>
        <p:nvGrpSpPr>
          <p:cNvPr name="Group 5" id="5"/>
          <p:cNvGrpSpPr/>
          <p:nvPr/>
        </p:nvGrpSpPr>
        <p:grpSpPr>
          <a:xfrm rot="0">
            <a:off x="10318534" y="8357624"/>
            <a:ext cx="4592707" cy="2204763"/>
            <a:chOff x="0" y="0"/>
            <a:chExt cx="13288429" cy="6379210"/>
          </a:xfrm>
        </p:grpSpPr>
        <p:sp>
          <p:nvSpPr>
            <p:cNvPr name="Freeform 6" id="6"/>
            <p:cNvSpPr/>
            <p:nvPr/>
          </p:nvSpPr>
          <p:spPr>
            <a:xfrm>
              <a:off x="0" y="0"/>
              <a:ext cx="13288429" cy="6379210"/>
            </a:xfrm>
            <a:custGeom>
              <a:avLst/>
              <a:gdLst/>
              <a:ahLst/>
              <a:cxnLst/>
              <a:rect r="r" b="b" t="t" l="l"/>
              <a:pathLst>
                <a:path h="6379210" w="13288429">
                  <a:moveTo>
                    <a:pt x="6637706" y="0"/>
                  </a:moveTo>
                  <a:lnTo>
                    <a:pt x="6637706" y="0"/>
                  </a:lnTo>
                  <a:lnTo>
                    <a:pt x="6637706" y="7620"/>
                  </a:lnTo>
                  <a:lnTo>
                    <a:pt x="0" y="6379210"/>
                  </a:lnTo>
                  <a:lnTo>
                    <a:pt x="6642519" y="6379210"/>
                  </a:lnTo>
                  <a:lnTo>
                    <a:pt x="13288429" y="0"/>
                  </a:lnTo>
                  <a:close/>
                </a:path>
              </a:pathLst>
            </a:custGeom>
            <a:solidFill>
              <a:srgbClr val="00E8FF">
                <a:alpha val="84706"/>
              </a:srgbClr>
            </a:solidFill>
          </p:spPr>
        </p:sp>
      </p:grpSp>
      <p:grpSp>
        <p:nvGrpSpPr>
          <p:cNvPr name="Group 7" id="7"/>
          <p:cNvGrpSpPr/>
          <p:nvPr/>
        </p:nvGrpSpPr>
        <p:grpSpPr>
          <a:xfrm rot="0">
            <a:off x="16441316" y="2938737"/>
            <a:ext cx="4592707" cy="2204763"/>
            <a:chOff x="0" y="0"/>
            <a:chExt cx="13288429" cy="6379210"/>
          </a:xfrm>
        </p:grpSpPr>
        <p:sp>
          <p:nvSpPr>
            <p:cNvPr name="Freeform 8" id="8"/>
            <p:cNvSpPr/>
            <p:nvPr/>
          </p:nvSpPr>
          <p:spPr>
            <a:xfrm>
              <a:off x="0" y="0"/>
              <a:ext cx="13288429" cy="6379210"/>
            </a:xfrm>
            <a:custGeom>
              <a:avLst/>
              <a:gdLst/>
              <a:ahLst/>
              <a:cxnLst/>
              <a:rect r="r" b="b" t="t" l="l"/>
              <a:pathLst>
                <a:path h="6379210" w="13288429">
                  <a:moveTo>
                    <a:pt x="6637706" y="0"/>
                  </a:moveTo>
                  <a:lnTo>
                    <a:pt x="6637706" y="0"/>
                  </a:lnTo>
                  <a:lnTo>
                    <a:pt x="6637706" y="7620"/>
                  </a:lnTo>
                  <a:lnTo>
                    <a:pt x="0" y="6379210"/>
                  </a:lnTo>
                  <a:lnTo>
                    <a:pt x="6642519" y="6379210"/>
                  </a:lnTo>
                  <a:lnTo>
                    <a:pt x="13288429" y="0"/>
                  </a:lnTo>
                  <a:close/>
                </a:path>
              </a:pathLst>
            </a:custGeom>
            <a:solidFill>
              <a:srgbClr val="00E8FF">
                <a:alpha val="84706"/>
              </a:srgbClr>
            </a:solidFill>
          </p:spPr>
        </p:sp>
      </p:grpSp>
      <p:sp>
        <p:nvSpPr>
          <p:cNvPr name="TextBox 9" id="9"/>
          <p:cNvSpPr txBox="true"/>
          <p:nvPr/>
        </p:nvSpPr>
        <p:spPr>
          <a:xfrm rot="0">
            <a:off x="-2290956" y="2027332"/>
            <a:ext cx="21189029" cy="5015222"/>
          </a:xfrm>
          <a:prstGeom prst="rect">
            <a:avLst/>
          </a:prstGeom>
        </p:spPr>
        <p:txBody>
          <a:bodyPr anchor="t" rtlCol="false" tIns="0" lIns="0" bIns="0" rIns="0">
            <a:spAutoFit/>
          </a:bodyPr>
          <a:lstStyle/>
          <a:p>
            <a:pPr algn="ctr">
              <a:lnSpc>
                <a:spcPts val="4970"/>
              </a:lnSpc>
            </a:pPr>
            <a:r>
              <a:rPr lang="en-US" sz="3550">
                <a:solidFill>
                  <a:srgbClr val="000000"/>
                </a:solidFill>
                <a:latin typeface="Batangas"/>
              </a:rPr>
              <a:t>1.The app using location tracker should  be notified or recorded which can make</a:t>
            </a:r>
          </a:p>
          <a:p>
            <a:pPr algn="ctr">
              <a:lnSpc>
                <a:spcPts val="4970"/>
              </a:lnSpc>
            </a:pPr>
            <a:r>
              <a:rPr lang="en-US" sz="3550">
                <a:solidFill>
                  <a:srgbClr val="000000"/>
                </a:solidFill>
                <a:latin typeface="Batangas"/>
              </a:rPr>
              <a:t> user-friendly incase of emergencies.</a:t>
            </a:r>
          </a:p>
          <a:p>
            <a:pPr algn="ctr">
              <a:lnSpc>
                <a:spcPts val="4970"/>
              </a:lnSpc>
            </a:pPr>
          </a:p>
          <a:p>
            <a:pPr algn="ctr">
              <a:lnSpc>
                <a:spcPts val="4970"/>
              </a:lnSpc>
            </a:pPr>
            <a:r>
              <a:rPr lang="en-US" sz="3550">
                <a:solidFill>
                  <a:srgbClr val="000000"/>
                </a:solidFill>
                <a:latin typeface="Batangas"/>
              </a:rPr>
              <a:t>2.The heat map can enrich the areas of unnoticed crime rates during</a:t>
            </a:r>
          </a:p>
          <a:p>
            <a:pPr algn="ctr">
              <a:lnSpc>
                <a:spcPts val="4970"/>
              </a:lnSpc>
            </a:pPr>
            <a:r>
              <a:rPr lang="en-US" sz="3550">
                <a:solidFill>
                  <a:srgbClr val="000000"/>
                </a:solidFill>
                <a:latin typeface="Batangas"/>
              </a:rPr>
              <a:t> recent observations.</a:t>
            </a:r>
          </a:p>
          <a:p>
            <a:pPr algn="ctr">
              <a:lnSpc>
                <a:spcPts val="4970"/>
              </a:lnSpc>
            </a:pPr>
          </a:p>
          <a:p>
            <a:pPr algn="ctr">
              <a:lnSpc>
                <a:spcPts val="4970"/>
              </a:lnSpc>
            </a:pPr>
            <a:r>
              <a:rPr lang="en-US" sz="3550">
                <a:solidFill>
                  <a:srgbClr val="000000"/>
                </a:solidFill>
                <a:latin typeface="Batangas"/>
              </a:rPr>
              <a:t>3.Emergency contacts including volunteers and guardians of the users priority</a:t>
            </a:r>
          </a:p>
          <a:p>
            <a:pPr algn="ctr">
              <a:lnSpc>
                <a:spcPts val="4970"/>
              </a:lnSpc>
            </a:pPr>
            <a:r>
              <a:rPr lang="en-US" sz="3550">
                <a:solidFill>
                  <a:srgbClr val="000000"/>
                </a:solidFill>
                <a:latin typeface="Batangas"/>
              </a:rPr>
              <a:t> notification is a must.</a:t>
            </a:r>
          </a:p>
        </p:txBody>
      </p:sp>
    </p:spTree>
  </p:cSld>
  <p:clrMapOvr>
    <a:masterClrMapping/>
  </p:clrMapOvr>
</p:sld>
</file>

<file path=ppt/slides/slide18.xml><?xml version="1.0" encoding="utf-8"?>
<p:sld xmlns:p="http://schemas.openxmlformats.org/presentationml/2006/main" xmlns:a="http://schemas.openxmlformats.org/drawingml/2006/main">
  <p:cSld>
    <p:bg>
      <p:bgPr>
        <a:solidFill>
          <a:srgbClr val="C6A397"/>
        </a:solidFill>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C6A39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3377529" y="1028700"/>
            <a:ext cx="11532943" cy="8808285"/>
          </a:xfrm>
          <a:prstGeom prst="rect">
            <a:avLst/>
          </a:prstGeom>
        </p:spPr>
      </p:pic>
      <p:pic>
        <p:nvPicPr>
          <p:cNvPr name="Picture 3" id="3"/>
          <p:cNvPicPr>
            <a:picLocks noChangeAspect="true"/>
          </p:cNvPicPr>
          <p:nvPr/>
        </p:nvPicPr>
        <p:blipFill>
          <a:blip r:embed="rId3"/>
          <a:srcRect l="0" t="16884" r="0" b="16884"/>
          <a:stretch>
            <a:fillRect/>
          </a:stretch>
        </p:blipFill>
        <p:spPr>
          <a:xfrm flipH="false" flipV="false" rot="0">
            <a:off x="3756373" y="1238641"/>
            <a:ext cx="7194114" cy="2572993"/>
          </a:xfrm>
          <a:prstGeom prst="rect">
            <a:avLst/>
          </a:prstGeom>
        </p:spPr>
      </p:pic>
      <p:sp>
        <p:nvSpPr>
          <p:cNvPr name="TextBox 4" id="4"/>
          <p:cNvSpPr txBox="true"/>
          <p:nvPr/>
        </p:nvSpPr>
        <p:spPr>
          <a:xfrm rot="0">
            <a:off x="5097749" y="4085271"/>
            <a:ext cx="8850191" cy="3580765"/>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000000"/>
                </a:solidFill>
                <a:latin typeface="Arimo Bold"/>
              </a:rPr>
              <a:t> https://safetipin.com/</a:t>
            </a:r>
          </a:p>
          <a:p>
            <a:pPr marL="734059" indent="-367030" lvl="1">
              <a:lnSpc>
                <a:spcPts val="4759"/>
              </a:lnSpc>
              <a:buFont typeface="Arial"/>
              <a:buChar char="•"/>
            </a:pPr>
            <a:r>
              <a:rPr lang="en-US" sz="3399">
                <a:solidFill>
                  <a:srgbClr val="000000"/>
                </a:solidFill>
                <a:latin typeface="Open Sans Light Bold"/>
              </a:rPr>
              <a:t>https://112.gov.in/</a:t>
            </a:r>
          </a:p>
          <a:p>
            <a:pPr marL="734059" indent="-367030" lvl="1">
              <a:lnSpc>
                <a:spcPts val="4759"/>
              </a:lnSpc>
              <a:buFont typeface="Arial"/>
              <a:buChar char="•"/>
            </a:pPr>
            <a:r>
              <a:rPr lang="en-US" sz="3399">
                <a:solidFill>
                  <a:srgbClr val="000000"/>
                </a:solidFill>
                <a:latin typeface="Open Sans Light Bold"/>
              </a:rPr>
              <a:t>https://smart24x7.com/</a:t>
            </a:r>
          </a:p>
          <a:p>
            <a:pPr marL="734059" indent="-367030" lvl="1">
              <a:lnSpc>
                <a:spcPts val="4759"/>
              </a:lnSpc>
              <a:buFont typeface="Arial"/>
              <a:buChar char="•"/>
            </a:pPr>
            <a:r>
              <a:rPr lang="en-US" sz="3399">
                <a:solidFill>
                  <a:srgbClr val="000000"/>
                </a:solidFill>
                <a:latin typeface="Open Sans Light Bold"/>
              </a:rPr>
              <a:t>https://www.getbsafe.com/</a:t>
            </a:r>
          </a:p>
          <a:p>
            <a:pPr marL="734059" indent="-367030" lvl="1">
              <a:lnSpc>
                <a:spcPts val="4759"/>
              </a:lnSpc>
              <a:buFont typeface="Arial"/>
              <a:buChar char="•"/>
            </a:pPr>
            <a:r>
              <a:rPr lang="en-US" sz="3399">
                <a:solidFill>
                  <a:srgbClr val="000000"/>
                </a:solidFill>
                <a:latin typeface="Open Sans Light Bold"/>
              </a:rPr>
              <a:t>https://www.techsafety.org/bsafe</a:t>
            </a:r>
          </a:p>
          <a:p>
            <a:pPr algn="ctr">
              <a:lnSpc>
                <a:spcPts val="4759"/>
              </a:lnSpc>
            </a:pPr>
          </a:p>
        </p:txBody>
      </p:sp>
      <p:sp>
        <p:nvSpPr>
          <p:cNvPr name="TextBox 5" id="5"/>
          <p:cNvSpPr txBox="true"/>
          <p:nvPr/>
        </p:nvSpPr>
        <p:spPr>
          <a:xfrm rot="-410587">
            <a:off x="6526762" y="2420649"/>
            <a:ext cx="3872805" cy="929329"/>
          </a:xfrm>
          <a:prstGeom prst="rect">
            <a:avLst/>
          </a:prstGeom>
        </p:spPr>
        <p:txBody>
          <a:bodyPr anchor="t" rtlCol="false" tIns="0" lIns="0" bIns="0" rIns="0">
            <a:spAutoFit/>
          </a:bodyPr>
          <a:lstStyle/>
          <a:p>
            <a:pPr>
              <a:lnSpc>
                <a:spcPts val="7577"/>
              </a:lnSpc>
            </a:pPr>
            <a:r>
              <a:rPr lang="en-US" sz="5412">
                <a:solidFill>
                  <a:srgbClr val="000000"/>
                </a:solidFill>
                <a:latin typeface="Batangas"/>
              </a:rPr>
              <a:t>References: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C6A39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196289" y="-700911"/>
            <a:ext cx="3676650" cy="3676650"/>
          </a:xfrm>
          <a:prstGeom prst="rect">
            <a:avLst/>
          </a:prstGeom>
        </p:spPr>
      </p:pic>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838325" y="7887484"/>
            <a:ext cx="3676650" cy="3676650"/>
          </a:xfrm>
          <a:prstGeom prst="rect">
            <a:avLst/>
          </a:prstGeom>
        </p:spPr>
      </p:pic>
      <p:pic>
        <p:nvPicPr>
          <p:cNvPr name="Picture 4" id="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4170493" y="1861625"/>
            <a:ext cx="12017636" cy="7255648"/>
          </a:xfrm>
          <a:prstGeom prst="rect">
            <a:avLst/>
          </a:prstGeom>
        </p:spPr>
      </p:pic>
      <p:pic>
        <p:nvPicPr>
          <p:cNvPr name="Picture 5" id="5"/>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7419317" y="138025"/>
            <a:ext cx="8763172" cy="8843568"/>
          </a:xfrm>
          <a:prstGeom prst="rect">
            <a:avLst/>
          </a:prstGeom>
        </p:spPr>
      </p:pic>
      <p:sp>
        <p:nvSpPr>
          <p:cNvPr name="TextBox 6" id="6"/>
          <p:cNvSpPr txBox="true"/>
          <p:nvPr/>
        </p:nvSpPr>
        <p:spPr>
          <a:xfrm rot="0">
            <a:off x="9204270" y="2002284"/>
            <a:ext cx="3078004" cy="973455"/>
          </a:xfrm>
          <a:prstGeom prst="rect">
            <a:avLst/>
          </a:prstGeom>
        </p:spPr>
        <p:txBody>
          <a:bodyPr anchor="t" rtlCol="false" tIns="0" lIns="0" bIns="0" rIns="0">
            <a:spAutoFit/>
          </a:bodyPr>
          <a:lstStyle/>
          <a:p>
            <a:pPr algn="l">
              <a:lnSpc>
                <a:spcPts val="8400"/>
              </a:lnSpc>
            </a:pPr>
            <a:r>
              <a:rPr lang="en-US" sz="4200">
                <a:solidFill>
                  <a:srgbClr val="000000"/>
                </a:solidFill>
                <a:latin typeface="Batangas"/>
              </a:rPr>
              <a:t>Susmit Dutta</a:t>
            </a:r>
          </a:p>
        </p:txBody>
      </p:sp>
      <p:sp>
        <p:nvSpPr>
          <p:cNvPr name="TextBox 7" id="7"/>
          <p:cNvSpPr txBox="true"/>
          <p:nvPr/>
        </p:nvSpPr>
        <p:spPr>
          <a:xfrm rot="0">
            <a:off x="9204270" y="3233926"/>
            <a:ext cx="7322748" cy="973455"/>
          </a:xfrm>
          <a:prstGeom prst="rect">
            <a:avLst/>
          </a:prstGeom>
        </p:spPr>
        <p:txBody>
          <a:bodyPr anchor="t" rtlCol="false" tIns="0" lIns="0" bIns="0" rIns="0">
            <a:spAutoFit/>
          </a:bodyPr>
          <a:lstStyle/>
          <a:p>
            <a:pPr algn="l" marL="0" indent="0" lvl="1">
              <a:lnSpc>
                <a:spcPts val="8400"/>
              </a:lnSpc>
              <a:spcBef>
                <a:spcPct val="0"/>
              </a:spcBef>
            </a:pPr>
            <a:r>
              <a:rPr lang="en-US" sz="4200">
                <a:solidFill>
                  <a:srgbClr val="000000"/>
                </a:solidFill>
                <a:latin typeface="Batangas"/>
              </a:rPr>
              <a:t>Debasmita Chowdhury</a:t>
            </a:r>
          </a:p>
        </p:txBody>
      </p:sp>
      <p:sp>
        <p:nvSpPr>
          <p:cNvPr name="TextBox 8" id="8"/>
          <p:cNvSpPr txBox="true"/>
          <p:nvPr/>
        </p:nvSpPr>
        <p:spPr>
          <a:xfrm rot="0">
            <a:off x="9204270" y="5798063"/>
            <a:ext cx="7322748" cy="973455"/>
          </a:xfrm>
          <a:prstGeom prst="rect">
            <a:avLst/>
          </a:prstGeom>
        </p:spPr>
        <p:txBody>
          <a:bodyPr anchor="t" rtlCol="false" tIns="0" lIns="0" bIns="0" rIns="0">
            <a:spAutoFit/>
          </a:bodyPr>
          <a:lstStyle/>
          <a:p>
            <a:pPr algn="l" marL="0" indent="0" lvl="1">
              <a:lnSpc>
                <a:spcPts val="8400"/>
              </a:lnSpc>
              <a:spcBef>
                <a:spcPct val="0"/>
              </a:spcBef>
            </a:pPr>
            <a:r>
              <a:rPr lang="en-US" sz="4200">
                <a:solidFill>
                  <a:srgbClr val="000000"/>
                </a:solidFill>
                <a:latin typeface="Batangas"/>
              </a:rPr>
              <a:t>Bahnisa Acharya</a:t>
            </a:r>
          </a:p>
        </p:txBody>
      </p:sp>
      <p:sp>
        <p:nvSpPr>
          <p:cNvPr name="TextBox 9" id="9"/>
          <p:cNvSpPr txBox="true"/>
          <p:nvPr/>
        </p:nvSpPr>
        <p:spPr>
          <a:xfrm rot="0">
            <a:off x="9204270" y="4515994"/>
            <a:ext cx="7322748" cy="973455"/>
          </a:xfrm>
          <a:prstGeom prst="rect">
            <a:avLst/>
          </a:prstGeom>
        </p:spPr>
        <p:txBody>
          <a:bodyPr anchor="t" rtlCol="false" tIns="0" lIns="0" bIns="0" rIns="0">
            <a:spAutoFit/>
          </a:bodyPr>
          <a:lstStyle/>
          <a:p>
            <a:pPr algn="l" marL="0" indent="0" lvl="1">
              <a:lnSpc>
                <a:spcPts val="8400"/>
              </a:lnSpc>
              <a:spcBef>
                <a:spcPct val="0"/>
              </a:spcBef>
            </a:pPr>
            <a:r>
              <a:rPr lang="en-US" sz="4200">
                <a:solidFill>
                  <a:srgbClr val="000000"/>
                </a:solidFill>
                <a:latin typeface="Batangas"/>
              </a:rPr>
              <a:t>Amit Dalui</a:t>
            </a:r>
          </a:p>
        </p:txBody>
      </p:sp>
      <p:sp>
        <p:nvSpPr>
          <p:cNvPr name="TextBox 10" id="10"/>
          <p:cNvSpPr txBox="true"/>
          <p:nvPr/>
        </p:nvSpPr>
        <p:spPr>
          <a:xfrm rot="0">
            <a:off x="9204270" y="7234069"/>
            <a:ext cx="7322748" cy="973455"/>
          </a:xfrm>
          <a:prstGeom prst="rect">
            <a:avLst/>
          </a:prstGeom>
        </p:spPr>
        <p:txBody>
          <a:bodyPr anchor="t" rtlCol="false" tIns="0" lIns="0" bIns="0" rIns="0">
            <a:spAutoFit/>
          </a:bodyPr>
          <a:lstStyle/>
          <a:p>
            <a:pPr algn="l" marL="0" indent="0" lvl="1">
              <a:lnSpc>
                <a:spcPts val="8400"/>
              </a:lnSpc>
              <a:spcBef>
                <a:spcPct val="0"/>
              </a:spcBef>
            </a:pPr>
            <a:r>
              <a:rPr lang="en-US" sz="4200">
                <a:solidFill>
                  <a:srgbClr val="000000"/>
                </a:solidFill>
                <a:latin typeface="Batangas"/>
              </a:rPr>
              <a:t>Swapnil Bagchi</a:t>
            </a:r>
          </a:p>
        </p:txBody>
      </p:sp>
      <p:sp>
        <p:nvSpPr>
          <p:cNvPr name="TextBox 11" id="11"/>
          <p:cNvSpPr txBox="true"/>
          <p:nvPr/>
        </p:nvSpPr>
        <p:spPr>
          <a:xfrm rot="0">
            <a:off x="422871" y="4540759"/>
            <a:ext cx="5333352" cy="1238250"/>
          </a:xfrm>
          <a:prstGeom prst="rect">
            <a:avLst/>
          </a:prstGeom>
        </p:spPr>
        <p:txBody>
          <a:bodyPr anchor="t" rtlCol="false" tIns="0" lIns="0" bIns="0" rIns="0">
            <a:spAutoFit/>
          </a:bodyPr>
          <a:lstStyle/>
          <a:p>
            <a:pPr algn="l" marL="0" indent="0" lvl="0">
              <a:lnSpc>
                <a:spcPts val="9600"/>
              </a:lnSpc>
              <a:spcBef>
                <a:spcPct val="0"/>
              </a:spcBef>
            </a:pPr>
            <a:r>
              <a:rPr lang="en-US" sz="8000">
                <a:solidFill>
                  <a:srgbClr val="000000"/>
                </a:solidFill>
                <a:latin typeface="Batangas Bold"/>
              </a:rPr>
              <a:t>Presenters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C6A397"/>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0156339" y="2236629"/>
            <a:ext cx="8131661" cy="8131661"/>
            <a:chOff x="0" y="0"/>
            <a:chExt cx="6350000" cy="6350000"/>
          </a:xfrm>
        </p:grpSpPr>
        <p:sp>
          <p:nvSpPr>
            <p:cNvPr name="Freeform 3" id="3"/>
            <p:cNvSpPr/>
            <p:nvPr/>
          </p:nvSpPr>
          <p:spPr>
            <a:xfrm>
              <a:off x="-95377" y="-95377"/>
              <a:ext cx="6540754" cy="6540754"/>
            </a:xfrm>
            <a:custGeom>
              <a:avLst/>
              <a:gdLst/>
              <a:ahLst/>
              <a:cxnLst/>
              <a:rect r="r" b="b" t="t" l="l"/>
              <a:pathLst>
                <a:path h="6540754" w="6540754">
                  <a:moveTo>
                    <a:pt x="6540754" y="0"/>
                  </a:moveTo>
                  <a:lnTo>
                    <a:pt x="0" y="6540754"/>
                  </a:lnTo>
                  <a:lnTo>
                    <a:pt x="6540754" y="6540754"/>
                  </a:lnTo>
                  <a:close/>
                </a:path>
              </a:pathLst>
            </a:custGeom>
            <a:blipFill>
              <a:blip r:embed="rId2"/>
              <a:stretch>
                <a:fillRect l="-24999" r="-24999" t="0" b="0"/>
              </a:stretch>
            </a:blipFill>
          </p:spPr>
        </p:sp>
      </p:grpSp>
      <p:sp>
        <p:nvSpPr>
          <p:cNvPr name="TextBox 4" id="4"/>
          <p:cNvSpPr txBox="true"/>
          <p:nvPr/>
        </p:nvSpPr>
        <p:spPr>
          <a:xfrm rot="0">
            <a:off x="1028700" y="6754463"/>
            <a:ext cx="10094270" cy="3046461"/>
          </a:xfrm>
          <a:prstGeom prst="rect">
            <a:avLst/>
          </a:prstGeom>
        </p:spPr>
        <p:txBody>
          <a:bodyPr anchor="t" rtlCol="false" tIns="0" lIns="0" bIns="0" rIns="0">
            <a:spAutoFit/>
          </a:bodyPr>
          <a:lstStyle/>
          <a:p>
            <a:pPr>
              <a:lnSpc>
                <a:spcPts val="11589"/>
              </a:lnSpc>
            </a:pPr>
            <a:r>
              <a:rPr lang="en-US" sz="13021">
                <a:solidFill>
                  <a:srgbClr val="FFFFFF"/>
                </a:solidFill>
                <a:latin typeface="Batangas"/>
              </a:rPr>
              <a:t>TABLE OF CONTENT</a:t>
            </a:r>
          </a:p>
        </p:txBody>
      </p:sp>
      <p:sp>
        <p:nvSpPr>
          <p:cNvPr name="TextBox 5" id="5"/>
          <p:cNvSpPr txBox="true"/>
          <p:nvPr/>
        </p:nvSpPr>
        <p:spPr>
          <a:xfrm rot="0">
            <a:off x="586882" y="1247775"/>
            <a:ext cx="1670895" cy="988854"/>
          </a:xfrm>
          <a:prstGeom prst="rect">
            <a:avLst/>
          </a:prstGeom>
        </p:spPr>
        <p:txBody>
          <a:bodyPr anchor="t" rtlCol="false" tIns="0" lIns="0" bIns="0" rIns="0">
            <a:spAutoFit/>
          </a:bodyPr>
          <a:lstStyle/>
          <a:p>
            <a:pPr algn="r">
              <a:lnSpc>
                <a:spcPts val="7120"/>
              </a:lnSpc>
            </a:pPr>
            <a:r>
              <a:rPr lang="en-US" sz="8000">
                <a:solidFill>
                  <a:srgbClr val="00E8FF"/>
                </a:solidFill>
                <a:latin typeface="Batangas"/>
              </a:rPr>
              <a:t>01</a:t>
            </a:r>
          </a:p>
        </p:txBody>
      </p:sp>
      <p:sp>
        <p:nvSpPr>
          <p:cNvPr name="TextBox 6" id="6"/>
          <p:cNvSpPr txBox="true"/>
          <p:nvPr/>
        </p:nvSpPr>
        <p:spPr>
          <a:xfrm rot="0">
            <a:off x="7891026" y="1247775"/>
            <a:ext cx="1670895" cy="988854"/>
          </a:xfrm>
          <a:prstGeom prst="rect">
            <a:avLst/>
          </a:prstGeom>
        </p:spPr>
        <p:txBody>
          <a:bodyPr anchor="t" rtlCol="false" tIns="0" lIns="0" bIns="0" rIns="0">
            <a:spAutoFit/>
          </a:bodyPr>
          <a:lstStyle/>
          <a:p>
            <a:pPr algn="r">
              <a:lnSpc>
                <a:spcPts val="7120"/>
              </a:lnSpc>
            </a:pPr>
            <a:r>
              <a:rPr lang="en-US" sz="8000">
                <a:solidFill>
                  <a:srgbClr val="00E8FF"/>
                </a:solidFill>
                <a:latin typeface="Batangas"/>
              </a:rPr>
              <a:t>04</a:t>
            </a:r>
          </a:p>
        </p:txBody>
      </p:sp>
      <p:sp>
        <p:nvSpPr>
          <p:cNvPr name="TextBox 7" id="7"/>
          <p:cNvSpPr txBox="true"/>
          <p:nvPr/>
        </p:nvSpPr>
        <p:spPr>
          <a:xfrm rot="0">
            <a:off x="2457802" y="1539716"/>
            <a:ext cx="5206975" cy="586105"/>
          </a:xfrm>
          <a:prstGeom prst="rect">
            <a:avLst/>
          </a:prstGeom>
        </p:spPr>
        <p:txBody>
          <a:bodyPr anchor="t" rtlCol="false" tIns="0" lIns="0" bIns="0" rIns="0">
            <a:spAutoFit/>
          </a:bodyPr>
          <a:lstStyle/>
          <a:p>
            <a:pPr>
              <a:lnSpc>
                <a:spcPts val="3919"/>
              </a:lnSpc>
              <a:spcBef>
                <a:spcPct val="0"/>
              </a:spcBef>
            </a:pPr>
            <a:r>
              <a:rPr lang="en-US" sz="2799">
                <a:solidFill>
                  <a:srgbClr val="FFFFFF"/>
                </a:solidFill>
                <a:latin typeface="Lazord Sans Serif"/>
              </a:rPr>
              <a:t>Slide 001 - 002</a:t>
            </a:r>
          </a:p>
        </p:txBody>
      </p:sp>
      <p:sp>
        <p:nvSpPr>
          <p:cNvPr name="TextBox 8" id="8"/>
          <p:cNvSpPr txBox="true"/>
          <p:nvPr/>
        </p:nvSpPr>
        <p:spPr>
          <a:xfrm rot="0">
            <a:off x="9761946" y="1539716"/>
            <a:ext cx="5206975" cy="586105"/>
          </a:xfrm>
          <a:prstGeom prst="rect">
            <a:avLst/>
          </a:prstGeom>
        </p:spPr>
        <p:txBody>
          <a:bodyPr anchor="t" rtlCol="false" tIns="0" lIns="0" bIns="0" rIns="0">
            <a:spAutoFit/>
          </a:bodyPr>
          <a:lstStyle/>
          <a:p>
            <a:pPr>
              <a:lnSpc>
                <a:spcPts val="3919"/>
              </a:lnSpc>
              <a:spcBef>
                <a:spcPct val="0"/>
              </a:spcBef>
            </a:pPr>
            <a:r>
              <a:rPr lang="en-US" sz="2799">
                <a:solidFill>
                  <a:srgbClr val="FFFFFF"/>
                </a:solidFill>
                <a:latin typeface="Lazord Sans Serif"/>
              </a:rPr>
              <a:t>Slide 005</a:t>
            </a:r>
          </a:p>
        </p:txBody>
      </p:sp>
      <p:sp>
        <p:nvSpPr>
          <p:cNvPr name="TextBox 9" id="9"/>
          <p:cNvSpPr txBox="true"/>
          <p:nvPr/>
        </p:nvSpPr>
        <p:spPr>
          <a:xfrm rot="0">
            <a:off x="2457802" y="1038225"/>
            <a:ext cx="5206975" cy="632460"/>
          </a:xfrm>
          <a:prstGeom prst="rect">
            <a:avLst/>
          </a:prstGeom>
        </p:spPr>
        <p:txBody>
          <a:bodyPr anchor="t" rtlCol="false" tIns="0" lIns="0" bIns="0" rIns="0">
            <a:spAutoFit/>
          </a:bodyPr>
          <a:lstStyle/>
          <a:p>
            <a:pPr>
              <a:lnSpc>
                <a:spcPts val="5040"/>
              </a:lnSpc>
              <a:spcBef>
                <a:spcPct val="0"/>
              </a:spcBef>
            </a:pPr>
            <a:r>
              <a:rPr lang="en-US" sz="3600">
                <a:solidFill>
                  <a:srgbClr val="FFFFFF"/>
                </a:solidFill>
                <a:latin typeface="Batangas"/>
              </a:rPr>
              <a:t>Introduction</a:t>
            </a:r>
          </a:p>
        </p:txBody>
      </p:sp>
      <p:sp>
        <p:nvSpPr>
          <p:cNvPr name="TextBox 10" id="10"/>
          <p:cNvSpPr txBox="true"/>
          <p:nvPr/>
        </p:nvSpPr>
        <p:spPr>
          <a:xfrm rot="0">
            <a:off x="9761946" y="1038225"/>
            <a:ext cx="5206975" cy="632460"/>
          </a:xfrm>
          <a:prstGeom prst="rect">
            <a:avLst/>
          </a:prstGeom>
        </p:spPr>
        <p:txBody>
          <a:bodyPr anchor="t" rtlCol="false" tIns="0" lIns="0" bIns="0" rIns="0">
            <a:spAutoFit/>
          </a:bodyPr>
          <a:lstStyle/>
          <a:p>
            <a:pPr>
              <a:lnSpc>
                <a:spcPts val="5040"/>
              </a:lnSpc>
              <a:spcBef>
                <a:spcPct val="0"/>
              </a:spcBef>
            </a:pPr>
            <a:r>
              <a:rPr lang="en-US" sz="3600">
                <a:solidFill>
                  <a:srgbClr val="FFFFFF"/>
                </a:solidFill>
                <a:latin typeface="Batangas"/>
              </a:rPr>
              <a:t>Previous Work Done</a:t>
            </a:r>
          </a:p>
        </p:txBody>
      </p:sp>
      <p:sp>
        <p:nvSpPr>
          <p:cNvPr name="TextBox 11" id="11"/>
          <p:cNvSpPr txBox="true"/>
          <p:nvPr/>
        </p:nvSpPr>
        <p:spPr>
          <a:xfrm rot="0">
            <a:off x="586882" y="2797434"/>
            <a:ext cx="1670895" cy="988854"/>
          </a:xfrm>
          <a:prstGeom prst="rect">
            <a:avLst/>
          </a:prstGeom>
        </p:spPr>
        <p:txBody>
          <a:bodyPr anchor="t" rtlCol="false" tIns="0" lIns="0" bIns="0" rIns="0">
            <a:spAutoFit/>
          </a:bodyPr>
          <a:lstStyle/>
          <a:p>
            <a:pPr algn="r">
              <a:lnSpc>
                <a:spcPts val="7120"/>
              </a:lnSpc>
            </a:pPr>
            <a:r>
              <a:rPr lang="en-US" sz="8000">
                <a:solidFill>
                  <a:srgbClr val="00E8FF"/>
                </a:solidFill>
                <a:latin typeface="Batangas"/>
              </a:rPr>
              <a:t>02</a:t>
            </a:r>
          </a:p>
        </p:txBody>
      </p:sp>
      <p:sp>
        <p:nvSpPr>
          <p:cNvPr name="TextBox 12" id="12"/>
          <p:cNvSpPr txBox="true"/>
          <p:nvPr/>
        </p:nvSpPr>
        <p:spPr>
          <a:xfrm rot="0">
            <a:off x="7891026" y="2797434"/>
            <a:ext cx="1670895" cy="988854"/>
          </a:xfrm>
          <a:prstGeom prst="rect">
            <a:avLst/>
          </a:prstGeom>
        </p:spPr>
        <p:txBody>
          <a:bodyPr anchor="t" rtlCol="false" tIns="0" lIns="0" bIns="0" rIns="0">
            <a:spAutoFit/>
          </a:bodyPr>
          <a:lstStyle/>
          <a:p>
            <a:pPr algn="r">
              <a:lnSpc>
                <a:spcPts val="7120"/>
              </a:lnSpc>
            </a:pPr>
            <a:r>
              <a:rPr lang="en-US" sz="8000">
                <a:solidFill>
                  <a:srgbClr val="00E8FF"/>
                </a:solidFill>
                <a:latin typeface="Batangas"/>
              </a:rPr>
              <a:t>05</a:t>
            </a:r>
          </a:p>
        </p:txBody>
      </p:sp>
      <p:sp>
        <p:nvSpPr>
          <p:cNvPr name="TextBox 13" id="13"/>
          <p:cNvSpPr txBox="true"/>
          <p:nvPr/>
        </p:nvSpPr>
        <p:spPr>
          <a:xfrm rot="0">
            <a:off x="2457802" y="3089375"/>
            <a:ext cx="5206975" cy="586105"/>
          </a:xfrm>
          <a:prstGeom prst="rect">
            <a:avLst/>
          </a:prstGeom>
        </p:spPr>
        <p:txBody>
          <a:bodyPr anchor="t" rtlCol="false" tIns="0" lIns="0" bIns="0" rIns="0">
            <a:spAutoFit/>
          </a:bodyPr>
          <a:lstStyle/>
          <a:p>
            <a:pPr>
              <a:lnSpc>
                <a:spcPts val="3919"/>
              </a:lnSpc>
              <a:spcBef>
                <a:spcPct val="0"/>
              </a:spcBef>
            </a:pPr>
            <a:r>
              <a:rPr lang="en-US" sz="2799">
                <a:solidFill>
                  <a:srgbClr val="FFFFFF"/>
                </a:solidFill>
                <a:latin typeface="Lazord Sans Serif"/>
              </a:rPr>
              <a:t>Slide 003</a:t>
            </a:r>
          </a:p>
        </p:txBody>
      </p:sp>
      <p:sp>
        <p:nvSpPr>
          <p:cNvPr name="TextBox 14" id="14"/>
          <p:cNvSpPr txBox="true"/>
          <p:nvPr/>
        </p:nvSpPr>
        <p:spPr>
          <a:xfrm rot="0">
            <a:off x="9761946" y="3089375"/>
            <a:ext cx="5206975" cy="586105"/>
          </a:xfrm>
          <a:prstGeom prst="rect">
            <a:avLst/>
          </a:prstGeom>
        </p:spPr>
        <p:txBody>
          <a:bodyPr anchor="t" rtlCol="false" tIns="0" lIns="0" bIns="0" rIns="0">
            <a:spAutoFit/>
          </a:bodyPr>
          <a:lstStyle/>
          <a:p>
            <a:pPr>
              <a:lnSpc>
                <a:spcPts val="3919"/>
              </a:lnSpc>
              <a:spcBef>
                <a:spcPct val="0"/>
              </a:spcBef>
            </a:pPr>
            <a:r>
              <a:rPr lang="en-US" sz="2799">
                <a:solidFill>
                  <a:srgbClr val="FFFFFF"/>
                </a:solidFill>
                <a:latin typeface="Lazord Sans Serif"/>
              </a:rPr>
              <a:t>Slide 006-010</a:t>
            </a:r>
          </a:p>
        </p:txBody>
      </p:sp>
      <p:sp>
        <p:nvSpPr>
          <p:cNvPr name="TextBox 15" id="15"/>
          <p:cNvSpPr txBox="true"/>
          <p:nvPr/>
        </p:nvSpPr>
        <p:spPr>
          <a:xfrm rot="0">
            <a:off x="2457802" y="2587884"/>
            <a:ext cx="5206975" cy="632460"/>
          </a:xfrm>
          <a:prstGeom prst="rect">
            <a:avLst/>
          </a:prstGeom>
        </p:spPr>
        <p:txBody>
          <a:bodyPr anchor="t" rtlCol="false" tIns="0" lIns="0" bIns="0" rIns="0">
            <a:spAutoFit/>
          </a:bodyPr>
          <a:lstStyle/>
          <a:p>
            <a:pPr>
              <a:lnSpc>
                <a:spcPts val="5040"/>
              </a:lnSpc>
              <a:spcBef>
                <a:spcPct val="0"/>
              </a:spcBef>
            </a:pPr>
            <a:r>
              <a:rPr lang="en-US" sz="3600">
                <a:solidFill>
                  <a:srgbClr val="FFFFFF"/>
                </a:solidFill>
                <a:latin typeface="Batangas"/>
              </a:rPr>
              <a:t>Inspiration</a:t>
            </a:r>
          </a:p>
        </p:txBody>
      </p:sp>
      <p:sp>
        <p:nvSpPr>
          <p:cNvPr name="TextBox 16" id="16"/>
          <p:cNvSpPr txBox="true"/>
          <p:nvPr/>
        </p:nvSpPr>
        <p:spPr>
          <a:xfrm rot="0">
            <a:off x="9761946" y="2587884"/>
            <a:ext cx="5206975" cy="632460"/>
          </a:xfrm>
          <a:prstGeom prst="rect">
            <a:avLst/>
          </a:prstGeom>
        </p:spPr>
        <p:txBody>
          <a:bodyPr anchor="t" rtlCol="false" tIns="0" lIns="0" bIns="0" rIns="0">
            <a:spAutoFit/>
          </a:bodyPr>
          <a:lstStyle/>
          <a:p>
            <a:pPr>
              <a:lnSpc>
                <a:spcPts val="5040"/>
              </a:lnSpc>
              <a:spcBef>
                <a:spcPct val="0"/>
              </a:spcBef>
            </a:pPr>
            <a:r>
              <a:rPr lang="en-US" sz="3600">
                <a:solidFill>
                  <a:srgbClr val="FFFFFF"/>
                </a:solidFill>
                <a:latin typeface="Batangas"/>
              </a:rPr>
              <a:t>Features of SHIELD</a:t>
            </a:r>
          </a:p>
        </p:txBody>
      </p:sp>
      <p:sp>
        <p:nvSpPr>
          <p:cNvPr name="TextBox 17" id="17"/>
          <p:cNvSpPr txBox="true"/>
          <p:nvPr/>
        </p:nvSpPr>
        <p:spPr>
          <a:xfrm rot="0">
            <a:off x="586882" y="4347093"/>
            <a:ext cx="1670895" cy="988854"/>
          </a:xfrm>
          <a:prstGeom prst="rect">
            <a:avLst/>
          </a:prstGeom>
        </p:spPr>
        <p:txBody>
          <a:bodyPr anchor="t" rtlCol="false" tIns="0" lIns="0" bIns="0" rIns="0">
            <a:spAutoFit/>
          </a:bodyPr>
          <a:lstStyle/>
          <a:p>
            <a:pPr algn="r">
              <a:lnSpc>
                <a:spcPts val="7120"/>
              </a:lnSpc>
            </a:pPr>
            <a:r>
              <a:rPr lang="en-US" sz="8000">
                <a:solidFill>
                  <a:srgbClr val="00E8FF"/>
                </a:solidFill>
                <a:latin typeface="Batangas"/>
              </a:rPr>
              <a:t>03</a:t>
            </a:r>
          </a:p>
        </p:txBody>
      </p:sp>
      <p:sp>
        <p:nvSpPr>
          <p:cNvPr name="TextBox 18" id="18"/>
          <p:cNvSpPr txBox="true"/>
          <p:nvPr/>
        </p:nvSpPr>
        <p:spPr>
          <a:xfrm rot="0">
            <a:off x="7891026" y="4347093"/>
            <a:ext cx="1670895" cy="988854"/>
          </a:xfrm>
          <a:prstGeom prst="rect">
            <a:avLst/>
          </a:prstGeom>
        </p:spPr>
        <p:txBody>
          <a:bodyPr anchor="t" rtlCol="false" tIns="0" lIns="0" bIns="0" rIns="0">
            <a:spAutoFit/>
          </a:bodyPr>
          <a:lstStyle/>
          <a:p>
            <a:pPr algn="r">
              <a:lnSpc>
                <a:spcPts val="7120"/>
              </a:lnSpc>
            </a:pPr>
            <a:r>
              <a:rPr lang="en-US" sz="8000">
                <a:solidFill>
                  <a:srgbClr val="00E8FF"/>
                </a:solidFill>
                <a:latin typeface="Batangas"/>
              </a:rPr>
              <a:t>06</a:t>
            </a:r>
          </a:p>
        </p:txBody>
      </p:sp>
      <p:sp>
        <p:nvSpPr>
          <p:cNvPr name="TextBox 19" id="19"/>
          <p:cNvSpPr txBox="true"/>
          <p:nvPr/>
        </p:nvSpPr>
        <p:spPr>
          <a:xfrm rot="0">
            <a:off x="2457802" y="4639034"/>
            <a:ext cx="5206975" cy="586105"/>
          </a:xfrm>
          <a:prstGeom prst="rect">
            <a:avLst/>
          </a:prstGeom>
        </p:spPr>
        <p:txBody>
          <a:bodyPr anchor="t" rtlCol="false" tIns="0" lIns="0" bIns="0" rIns="0">
            <a:spAutoFit/>
          </a:bodyPr>
          <a:lstStyle/>
          <a:p>
            <a:pPr>
              <a:lnSpc>
                <a:spcPts val="3919"/>
              </a:lnSpc>
              <a:spcBef>
                <a:spcPct val="0"/>
              </a:spcBef>
            </a:pPr>
            <a:r>
              <a:rPr lang="en-US" sz="2799">
                <a:solidFill>
                  <a:srgbClr val="FFFFFF"/>
                </a:solidFill>
                <a:latin typeface="Lazord Sans Serif"/>
              </a:rPr>
              <a:t>Slide 004</a:t>
            </a:r>
          </a:p>
        </p:txBody>
      </p:sp>
      <p:sp>
        <p:nvSpPr>
          <p:cNvPr name="TextBox 20" id="20"/>
          <p:cNvSpPr txBox="true"/>
          <p:nvPr/>
        </p:nvSpPr>
        <p:spPr>
          <a:xfrm rot="0">
            <a:off x="9761946" y="4639034"/>
            <a:ext cx="5206975" cy="586105"/>
          </a:xfrm>
          <a:prstGeom prst="rect">
            <a:avLst/>
          </a:prstGeom>
        </p:spPr>
        <p:txBody>
          <a:bodyPr anchor="t" rtlCol="false" tIns="0" lIns="0" bIns="0" rIns="0">
            <a:spAutoFit/>
          </a:bodyPr>
          <a:lstStyle/>
          <a:p>
            <a:pPr>
              <a:lnSpc>
                <a:spcPts val="3919"/>
              </a:lnSpc>
              <a:spcBef>
                <a:spcPct val="0"/>
              </a:spcBef>
            </a:pPr>
            <a:r>
              <a:rPr lang="en-US" sz="2799">
                <a:solidFill>
                  <a:srgbClr val="FFFFFF"/>
                </a:solidFill>
                <a:latin typeface="Lazord Sans Serif"/>
              </a:rPr>
              <a:t>Slide 011</a:t>
            </a:r>
          </a:p>
        </p:txBody>
      </p:sp>
      <p:sp>
        <p:nvSpPr>
          <p:cNvPr name="TextBox 21" id="21"/>
          <p:cNvSpPr txBox="true"/>
          <p:nvPr/>
        </p:nvSpPr>
        <p:spPr>
          <a:xfrm rot="0">
            <a:off x="2457802" y="4137543"/>
            <a:ext cx="5206975" cy="632460"/>
          </a:xfrm>
          <a:prstGeom prst="rect">
            <a:avLst/>
          </a:prstGeom>
        </p:spPr>
        <p:txBody>
          <a:bodyPr anchor="t" rtlCol="false" tIns="0" lIns="0" bIns="0" rIns="0">
            <a:spAutoFit/>
          </a:bodyPr>
          <a:lstStyle/>
          <a:p>
            <a:pPr>
              <a:lnSpc>
                <a:spcPts val="5040"/>
              </a:lnSpc>
              <a:spcBef>
                <a:spcPct val="0"/>
              </a:spcBef>
            </a:pPr>
            <a:r>
              <a:rPr lang="en-US" sz="3600">
                <a:solidFill>
                  <a:srgbClr val="FFFFFF"/>
                </a:solidFill>
                <a:latin typeface="Batangas"/>
              </a:rPr>
              <a:t>Why use Shield</a:t>
            </a:r>
          </a:p>
        </p:txBody>
      </p:sp>
      <p:sp>
        <p:nvSpPr>
          <p:cNvPr name="TextBox 22" id="22"/>
          <p:cNvSpPr txBox="true"/>
          <p:nvPr/>
        </p:nvSpPr>
        <p:spPr>
          <a:xfrm rot="0">
            <a:off x="9761946" y="4137543"/>
            <a:ext cx="5206975" cy="632460"/>
          </a:xfrm>
          <a:prstGeom prst="rect">
            <a:avLst/>
          </a:prstGeom>
        </p:spPr>
        <p:txBody>
          <a:bodyPr anchor="t" rtlCol="false" tIns="0" lIns="0" bIns="0" rIns="0">
            <a:spAutoFit/>
          </a:bodyPr>
          <a:lstStyle/>
          <a:p>
            <a:pPr>
              <a:lnSpc>
                <a:spcPts val="5040"/>
              </a:lnSpc>
              <a:spcBef>
                <a:spcPct val="0"/>
              </a:spcBef>
            </a:pPr>
            <a:r>
              <a:rPr lang="en-US" sz="3600">
                <a:solidFill>
                  <a:srgbClr val="FFFFFF"/>
                </a:solidFill>
                <a:latin typeface="Batangas"/>
              </a:rPr>
              <a:t>Future of SHIELD</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825" r="0" b="7825"/>
          <a:stretch>
            <a:fillRect/>
          </a:stretch>
        </p:blipFill>
        <p:spPr>
          <a:xfrm>
            <a:off x="0" y="0"/>
            <a:ext cx="18288000" cy="10287000"/>
          </a:xfrm>
          <a:prstGeom prst="rect">
            <a:avLst/>
          </a:prstGeom>
        </p:spPr>
      </p:pic>
      <p:grpSp>
        <p:nvGrpSpPr>
          <p:cNvPr name="Group 3" id="3"/>
          <p:cNvGrpSpPr/>
          <p:nvPr/>
        </p:nvGrpSpPr>
        <p:grpSpPr>
          <a:xfrm rot="0">
            <a:off x="-7182609" y="6165280"/>
            <a:ext cx="14771992" cy="6186041"/>
            <a:chOff x="0" y="0"/>
            <a:chExt cx="15233271" cy="6379210"/>
          </a:xfrm>
        </p:grpSpPr>
        <p:sp>
          <p:nvSpPr>
            <p:cNvPr name="Freeform 4" id="4"/>
            <p:cNvSpPr/>
            <p:nvPr/>
          </p:nvSpPr>
          <p:spPr>
            <a:xfrm>
              <a:off x="0" y="0"/>
              <a:ext cx="15233272" cy="6379210"/>
            </a:xfrm>
            <a:custGeom>
              <a:avLst/>
              <a:gdLst/>
              <a:ahLst/>
              <a:cxnLst/>
              <a:rect r="r" b="b" t="t" l="l"/>
              <a:pathLst>
                <a:path h="6379210" w="15233272">
                  <a:moveTo>
                    <a:pt x="8577832" y="0"/>
                  </a:moveTo>
                  <a:lnTo>
                    <a:pt x="6782663" y="0"/>
                  </a:lnTo>
                  <a:lnTo>
                    <a:pt x="6648025" y="7620"/>
                  </a:lnTo>
                  <a:lnTo>
                    <a:pt x="0" y="6379210"/>
                  </a:lnTo>
                  <a:lnTo>
                    <a:pt x="8587361" y="6379210"/>
                  </a:lnTo>
                  <a:lnTo>
                    <a:pt x="15233272" y="0"/>
                  </a:lnTo>
                  <a:close/>
                </a:path>
              </a:pathLst>
            </a:custGeom>
            <a:solidFill>
              <a:srgbClr val="00E8FF"/>
            </a:solidFill>
          </p:spPr>
        </p:sp>
      </p:grpSp>
      <p:pic>
        <p:nvPicPr>
          <p:cNvPr name="Picture 5" id="5"/>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5545300" y="-668207"/>
            <a:ext cx="3676650" cy="3676650"/>
          </a:xfrm>
          <a:prstGeom prst="rect">
            <a:avLst/>
          </a:prstGeom>
        </p:spPr>
      </p:pic>
      <p:grpSp>
        <p:nvGrpSpPr>
          <p:cNvPr name="Group 6" id="6"/>
          <p:cNvGrpSpPr>
            <a:grpSpLocks noChangeAspect="true"/>
          </p:cNvGrpSpPr>
          <p:nvPr/>
        </p:nvGrpSpPr>
        <p:grpSpPr>
          <a:xfrm rot="0">
            <a:off x="1028700" y="2915321"/>
            <a:ext cx="4456375" cy="4456357"/>
            <a:chOff x="0" y="0"/>
            <a:chExt cx="6350000" cy="6349975"/>
          </a:xfrm>
        </p:grpSpPr>
        <p:sp>
          <p:nvSpPr>
            <p:cNvPr name="Freeform 7" id="7"/>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24999" r="-24999" t="0" b="0"/>
              </a:stretch>
            </a:blipFill>
          </p:spPr>
        </p:sp>
      </p:grpSp>
      <p:pic>
        <p:nvPicPr>
          <p:cNvPr name="Picture 8" id="8"/>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6551959" y="2239010"/>
            <a:ext cx="11736041" cy="7382060"/>
          </a:xfrm>
          <a:prstGeom prst="rect">
            <a:avLst/>
          </a:prstGeom>
        </p:spPr>
      </p:pic>
      <p:sp>
        <p:nvSpPr>
          <p:cNvPr name="TextBox 9" id="9"/>
          <p:cNvSpPr txBox="true"/>
          <p:nvPr/>
        </p:nvSpPr>
        <p:spPr>
          <a:xfrm rot="0">
            <a:off x="1028700" y="1247775"/>
            <a:ext cx="9843787" cy="991235"/>
          </a:xfrm>
          <a:prstGeom prst="rect">
            <a:avLst/>
          </a:prstGeom>
        </p:spPr>
        <p:txBody>
          <a:bodyPr anchor="t" rtlCol="false" tIns="0" lIns="0" bIns="0" rIns="0">
            <a:spAutoFit/>
          </a:bodyPr>
          <a:lstStyle/>
          <a:p>
            <a:pPr>
              <a:lnSpc>
                <a:spcPts val="7120"/>
              </a:lnSpc>
            </a:pPr>
            <a:r>
              <a:rPr lang="en-US" sz="8000">
                <a:solidFill>
                  <a:srgbClr val="000000"/>
                </a:solidFill>
                <a:latin typeface="Batangas"/>
              </a:rPr>
              <a:t>INTRODUCTION</a:t>
            </a:r>
          </a:p>
        </p:txBody>
      </p:sp>
      <p:sp>
        <p:nvSpPr>
          <p:cNvPr name="TextBox 10" id="10"/>
          <p:cNvSpPr txBox="true"/>
          <p:nvPr/>
        </p:nvSpPr>
        <p:spPr>
          <a:xfrm rot="0">
            <a:off x="8303559" y="3056068"/>
            <a:ext cx="8763000" cy="4903470"/>
          </a:xfrm>
          <a:prstGeom prst="rect">
            <a:avLst/>
          </a:prstGeom>
        </p:spPr>
        <p:txBody>
          <a:bodyPr anchor="t" rtlCol="false" tIns="0" lIns="0" bIns="0" rIns="0">
            <a:spAutoFit/>
          </a:bodyPr>
          <a:lstStyle/>
          <a:p>
            <a:pPr>
              <a:lnSpc>
                <a:spcPts val="4815"/>
              </a:lnSpc>
            </a:pPr>
            <a:r>
              <a:rPr lang="en-US" sz="4500">
                <a:solidFill>
                  <a:srgbClr val="000000"/>
                </a:solidFill>
                <a:latin typeface="Public Sans Bold"/>
              </a:rPr>
              <a:t>In recent times, when other countries are busy inventing new technologies, gaining freedom and giving rights, India is being highlighted for its gender-based violence. We would like to help and  ensure the safety  of women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C6A397"/>
        </a:solidFill>
      </p:bgPr>
    </p:bg>
    <p:spTree>
      <p:nvGrpSpPr>
        <p:cNvPr id="1" name=""/>
        <p:cNvGrpSpPr/>
        <p:nvPr/>
      </p:nvGrpSpPr>
      <p:grpSpPr>
        <a:xfrm>
          <a:off x="0" y="0"/>
          <a:ext cx="0" cy="0"/>
          <a:chOff x="0" y="0"/>
          <a:chExt cx="0" cy="0"/>
        </a:xfrm>
      </p:grpSpPr>
      <p:grpSp>
        <p:nvGrpSpPr>
          <p:cNvPr name="Group 2" id="2"/>
          <p:cNvGrpSpPr/>
          <p:nvPr/>
        </p:nvGrpSpPr>
        <p:grpSpPr>
          <a:xfrm rot="0">
            <a:off x="16511886" y="8595736"/>
            <a:ext cx="3552227" cy="1691264"/>
            <a:chOff x="0" y="0"/>
            <a:chExt cx="13398500" cy="6379210"/>
          </a:xfrm>
        </p:grpSpPr>
        <p:sp>
          <p:nvSpPr>
            <p:cNvPr name="Freeform 3" id="3"/>
            <p:cNvSpPr/>
            <p:nvPr/>
          </p:nvSpPr>
          <p:spPr>
            <a:xfrm>
              <a:off x="0" y="0"/>
              <a:ext cx="13398500" cy="6379210"/>
            </a:xfrm>
            <a:custGeom>
              <a:avLst/>
              <a:gdLst/>
              <a:ahLst/>
              <a:cxnLst/>
              <a:rect r="r" b="b" t="t" l="l"/>
              <a:pathLst>
                <a:path h="6379210" w="13398500">
                  <a:moveTo>
                    <a:pt x="6747510" y="0"/>
                  </a:moveTo>
                  <a:lnTo>
                    <a:pt x="6645910" y="0"/>
                  </a:lnTo>
                  <a:lnTo>
                    <a:pt x="6638290" y="7620"/>
                  </a:lnTo>
                  <a:lnTo>
                    <a:pt x="0" y="6379210"/>
                  </a:lnTo>
                  <a:lnTo>
                    <a:pt x="6752590" y="6379210"/>
                  </a:lnTo>
                  <a:lnTo>
                    <a:pt x="13398500" y="0"/>
                  </a:lnTo>
                  <a:close/>
                </a:path>
              </a:pathLst>
            </a:custGeom>
            <a:solidFill>
              <a:srgbClr val="960096"/>
            </a:solidFill>
          </p:spPr>
        </p:sp>
      </p:grpSp>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28700" y="9111503"/>
            <a:ext cx="3676650" cy="3676650"/>
          </a:xfrm>
          <a:prstGeom prst="rect">
            <a:avLst/>
          </a:prstGeom>
        </p:spPr>
      </p:pic>
      <p:grpSp>
        <p:nvGrpSpPr>
          <p:cNvPr name="Group 5" id="5"/>
          <p:cNvGrpSpPr>
            <a:grpSpLocks noChangeAspect="true"/>
          </p:cNvGrpSpPr>
          <p:nvPr/>
        </p:nvGrpSpPr>
        <p:grpSpPr>
          <a:xfrm rot="0">
            <a:off x="5463577" y="-2537423"/>
            <a:ext cx="12824423" cy="12824423"/>
            <a:chOff x="0" y="0"/>
            <a:chExt cx="6350000" cy="6350000"/>
          </a:xfrm>
        </p:grpSpPr>
        <p:sp>
          <p:nvSpPr>
            <p:cNvPr name="Freeform 6" id="6"/>
            <p:cNvSpPr/>
            <p:nvPr/>
          </p:nvSpPr>
          <p:spPr>
            <a:xfrm>
              <a:off x="-95377" y="-95377"/>
              <a:ext cx="6540754" cy="6540754"/>
            </a:xfrm>
            <a:custGeom>
              <a:avLst/>
              <a:gdLst/>
              <a:ahLst/>
              <a:cxnLst/>
              <a:rect r="r" b="b" t="t" l="l"/>
              <a:pathLst>
                <a:path h="6540754" w="6540754">
                  <a:moveTo>
                    <a:pt x="6540754" y="0"/>
                  </a:moveTo>
                  <a:lnTo>
                    <a:pt x="0" y="6540754"/>
                  </a:lnTo>
                  <a:lnTo>
                    <a:pt x="6540754" y="6540754"/>
                  </a:lnTo>
                  <a:close/>
                </a:path>
              </a:pathLst>
            </a:custGeom>
            <a:blipFill>
              <a:blip r:embed="rId4"/>
              <a:stretch>
                <a:fillRect l="-24999" r="-24999" t="0" b="0"/>
              </a:stretch>
            </a:blipFill>
          </p:spPr>
        </p:sp>
      </p:grpSp>
      <p:pic>
        <p:nvPicPr>
          <p:cNvPr name="Picture 7" id="7"/>
          <p:cNvPicPr>
            <a:picLocks noChangeAspect="true"/>
          </p:cNvPicPr>
          <p:nvPr/>
        </p:nvPicPr>
        <p:blipFill>
          <a:blip r:embed="rId5"/>
          <a:srcRect l="0" t="0" r="0" b="0"/>
          <a:stretch>
            <a:fillRect/>
          </a:stretch>
        </p:blipFill>
        <p:spPr>
          <a:xfrm flipH="false" flipV="false" rot="0">
            <a:off x="369794" y="3083424"/>
            <a:ext cx="4633528" cy="4633528"/>
          </a:xfrm>
          <a:prstGeom prst="rect">
            <a:avLst/>
          </a:prstGeom>
        </p:spPr>
      </p:pic>
      <p:sp>
        <p:nvSpPr>
          <p:cNvPr name="TextBox 8" id="8"/>
          <p:cNvSpPr txBox="true"/>
          <p:nvPr/>
        </p:nvSpPr>
        <p:spPr>
          <a:xfrm rot="0">
            <a:off x="387752" y="524256"/>
            <a:ext cx="6201371" cy="2125213"/>
          </a:xfrm>
          <a:prstGeom prst="rect">
            <a:avLst/>
          </a:prstGeom>
        </p:spPr>
        <p:txBody>
          <a:bodyPr anchor="t" rtlCol="false" tIns="0" lIns="0" bIns="0" rIns="0">
            <a:spAutoFit/>
          </a:bodyPr>
          <a:lstStyle/>
          <a:p>
            <a:pPr>
              <a:lnSpc>
                <a:spcPts val="5408"/>
              </a:lnSpc>
            </a:pPr>
            <a:r>
              <a:rPr lang="en-US" spc="121" sz="6077">
                <a:solidFill>
                  <a:srgbClr val="000000"/>
                </a:solidFill>
                <a:latin typeface="Batangas"/>
              </a:rPr>
              <a:t>INTRODUCING</a:t>
            </a:r>
          </a:p>
          <a:p>
            <a:pPr>
              <a:lnSpc>
                <a:spcPts val="5408"/>
              </a:lnSpc>
            </a:pPr>
            <a:r>
              <a:rPr lang="en-US" spc="121" sz="6077">
                <a:solidFill>
                  <a:srgbClr val="000000"/>
                </a:solidFill>
                <a:latin typeface="Batangas"/>
              </a:rPr>
              <a:t> </a:t>
            </a:r>
          </a:p>
          <a:p>
            <a:pPr>
              <a:lnSpc>
                <a:spcPts val="5408"/>
              </a:lnSpc>
            </a:pPr>
            <a:r>
              <a:rPr lang="en-US" spc="121" sz="6077">
                <a:solidFill>
                  <a:srgbClr val="000000"/>
                </a:solidFill>
                <a:latin typeface="Batangas"/>
              </a:rPr>
              <a:t>SHIELD</a:t>
            </a:r>
          </a:p>
        </p:txBody>
      </p:sp>
      <p:sp>
        <p:nvSpPr>
          <p:cNvPr name="TextBox 9" id="9"/>
          <p:cNvSpPr txBox="true"/>
          <p:nvPr/>
        </p:nvSpPr>
        <p:spPr>
          <a:xfrm rot="0">
            <a:off x="-287870" y="7813640"/>
            <a:ext cx="6686324" cy="1180465"/>
          </a:xfrm>
          <a:prstGeom prst="rect">
            <a:avLst/>
          </a:prstGeom>
        </p:spPr>
        <p:txBody>
          <a:bodyPr anchor="t" rtlCol="false" tIns="0" lIns="0" bIns="0" rIns="0">
            <a:spAutoFit/>
          </a:bodyPr>
          <a:lstStyle/>
          <a:p>
            <a:pPr algn="ctr">
              <a:lnSpc>
                <a:spcPts val="4759"/>
              </a:lnSpc>
            </a:pPr>
            <a:r>
              <a:rPr lang="en-US" sz="3399">
                <a:solidFill>
                  <a:srgbClr val="000000"/>
                </a:solidFill>
                <a:latin typeface="Open Sans Light Bold"/>
              </a:rPr>
              <a:t>An Android app for women safety</a:t>
            </a:r>
          </a:p>
        </p:txBody>
      </p:sp>
      <p:grpSp>
        <p:nvGrpSpPr>
          <p:cNvPr name="Group 10" id="10"/>
          <p:cNvGrpSpPr/>
          <p:nvPr/>
        </p:nvGrpSpPr>
        <p:grpSpPr>
          <a:xfrm rot="0">
            <a:off x="6398454" y="5877258"/>
            <a:ext cx="4592707" cy="2204763"/>
            <a:chOff x="0" y="0"/>
            <a:chExt cx="13288429" cy="6379210"/>
          </a:xfrm>
        </p:grpSpPr>
        <p:sp>
          <p:nvSpPr>
            <p:cNvPr name="Freeform 11" id="11"/>
            <p:cNvSpPr/>
            <p:nvPr/>
          </p:nvSpPr>
          <p:spPr>
            <a:xfrm>
              <a:off x="0" y="0"/>
              <a:ext cx="13288429" cy="6379210"/>
            </a:xfrm>
            <a:custGeom>
              <a:avLst/>
              <a:gdLst/>
              <a:ahLst/>
              <a:cxnLst/>
              <a:rect r="r" b="b" t="t" l="l"/>
              <a:pathLst>
                <a:path h="6379210" w="13288429">
                  <a:moveTo>
                    <a:pt x="6637706" y="0"/>
                  </a:moveTo>
                  <a:lnTo>
                    <a:pt x="6637706" y="0"/>
                  </a:lnTo>
                  <a:lnTo>
                    <a:pt x="6637706" y="7620"/>
                  </a:lnTo>
                  <a:lnTo>
                    <a:pt x="0" y="6379210"/>
                  </a:lnTo>
                  <a:lnTo>
                    <a:pt x="6642519" y="6379210"/>
                  </a:lnTo>
                  <a:lnTo>
                    <a:pt x="13288429" y="0"/>
                  </a:lnTo>
                  <a:close/>
                </a:path>
              </a:pathLst>
            </a:custGeom>
            <a:solidFill>
              <a:srgbClr val="00E8FF">
                <a:alpha val="84706"/>
              </a:srgbClr>
            </a:solidFill>
          </p:spPr>
        </p:sp>
      </p:grpSp>
      <p:grpSp>
        <p:nvGrpSpPr>
          <p:cNvPr name="Group 12" id="12"/>
          <p:cNvGrpSpPr/>
          <p:nvPr/>
        </p:nvGrpSpPr>
        <p:grpSpPr>
          <a:xfrm rot="0">
            <a:off x="9326813" y="2649469"/>
            <a:ext cx="4592707" cy="2204763"/>
            <a:chOff x="0" y="0"/>
            <a:chExt cx="13288429" cy="6379210"/>
          </a:xfrm>
        </p:grpSpPr>
        <p:sp>
          <p:nvSpPr>
            <p:cNvPr name="Freeform 13" id="13"/>
            <p:cNvSpPr/>
            <p:nvPr/>
          </p:nvSpPr>
          <p:spPr>
            <a:xfrm>
              <a:off x="0" y="0"/>
              <a:ext cx="13288429" cy="6379210"/>
            </a:xfrm>
            <a:custGeom>
              <a:avLst/>
              <a:gdLst/>
              <a:ahLst/>
              <a:cxnLst/>
              <a:rect r="r" b="b" t="t" l="l"/>
              <a:pathLst>
                <a:path h="6379210" w="13288429">
                  <a:moveTo>
                    <a:pt x="6637706" y="0"/>
                  </a:moveTo>
                  <a:lnTo>
                    <a:pt x="6637706" y="0"/>
                  </a:lnTo>
                  <a:lnTo>
                    <a:pt x="6637706" y="7620"/>
                  </a:lnTo>
                  <a:lnTo>
                    <a:pt x="0" y="6379210"/>
                  </a:lnTo>
                  <a:lnTo>
                    <a:pt x="6642519" y="6379210"/>
                  </a:lnTo>
                  <a:lnTo>
                    <a:pt x="13288429" y="0"/>
                  </a:lnTo>
                  <a:close/>
                </a:path>
              </a:pathLst>
            </a:custGeom>
            <a:solidFill>
              <a:srgbClr val="00E8FF">
                <a:alpha val="84706"/>
              </a:srgbClr>
            </a:solidFill>
          </p:spPr>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C6A397"/>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339952" y="-1661048"/>
            <a:ext cx="11948048" cy="11948048"/>
            <a:chOff x="0" y="0"/>
            <a:chExt cx="6350000" cy="6350000"/>
          </a:xfrm>
        </p:grpSpPr>
        <p:sp>
          <p:nvSpPr>
            <p:cNvPr name="Freeform 3" id="3"/>
            <p:cNvSpPr/>
            <p:nvPr/>
          </p:nvSpPr>
          <p:spPr>
            <a:xfrm>
              <a:off x="-95377" y="-95377"/>
              <a:ext cx="6540754" cy="6540754"/>
            </a:xfrm>
            <a:custGeom>
              <a:avLst/>
              <a:gdLst/>
              <a:ahLst/>
              <a:cxnLst/>
              <a:rect r="r" b="b" t="t" l="l"/>
              <a:pathLst>
                <a:path h="6540754" w="6540754">
                  <a:moveTo>
                    <a:pt x="6540754" y="0"/>
                  </a:moveTo>
                  <a:lnTo>
                    <a:pt x="0" y="6540754"/>
                  </a:lnTo>
                  <a:lnTo>
                    <a:pt x="6540754" y="6540754"/>
                  </a:lnTo>
                  <a:close/>
                </a:path>
              </a:pathLst>
            </a:custGeom>
            <a:blipFill>
              <a:blip r:embed="rId2"/>
              <a:stretch>
                <a:fillRect l="-24999" r="-24999" t="0" b="0"/>
              </a:stretch>
            </a:blipFill>
          </p:spPr>
        </p:sp>
      </p:grpSp>
      <p:sp>
        <p:nvSpPr>
          <p:cNvPr name="TextBox 4" id="4"/>
          <p:cNvSpPr txBox="true"/>
          <p:nvPr/>
        </p:nvSpPr>
        <p:spPr>
          <a:xfrm rot="0">
            <a:off x="5490018" y="-48185"/>
            <a:ext cx="5795169" cy="1368424"/>
          </a:xfrm>
          <a:prstGeom prst="rect">
            <a:avLst/>
          </a:prstGeom>
        </p:spPr>
        <p:txBody>
          <a:bodyPr anchor="t" rtlCol="false" tIns="0" lIns="0" bIns="0" rIns="0">
            <a:spAutoFit/>
          </a:bodyPr>
          <a:lstStyle/>
          <a:p>
            <a:pPr algn="ctr">
              <a:lnSpc>
                <a:spcPts val="11200"/>
              </a:lnSpc>
            </a:pPr>
            <a:r>
              <a:rPr lang="en-US" sz="8000">
                <a:solidFill>
                  <a:srgbClr val="000000"/>
                </a:solidFill>
                <a:latin typeface="Open Sans Extra Bold"/>
              </a:rPr>
              <a:t>Inspiration</a:t>
            </a:r>
          </a:p>
        </p:txBody>
      </p:sp>
      <p:sp>
        <p:nvSpPr>
          <p:cNvPr name="TextBox 5" id="5"/>
          <p:cNvSpPr txBox="true"/>
          <p:nvPr/>
        </p:nvSpPr>
        <p:spPr>
          <a:xfrm rot="0">
            <a:off x="0" y="2489256"/>
            <a:ext cx="11285187" cy="3580765"/>
          </a:xfrm>
          <a:prstGeom prst="rect">
            <a:avLst/>
          </a:prstGeom>
        </p:spPr>
        <p:txBody>
          <a:bodyPr anchor="t" rtlCol="false" tIns="0" lIns="0" bIns="0" rIns="0">
            <a:spAutoFit/>
          </a:bodyPr>
          <a:lstStyle/>
          <a:p>
            <a:pPr algn="ctr">
              <a:lnSpc>
                <a:spcPts val="4759"/>
              </a:lnSpc>
            </a:pPr>
            <a:r>
              <a:rPr lang="en-US" sz="3399">
                <a:solidFill>
                  <a:srgbClr val="000000"/>
                </a:solidFill>
                <a:latin typeface="Open Sans Light Bold"/>
              </a:rPr>
              <a:t>Women and girls experience and fear different forms of  violence in public spaces, from unwelcomed remarks and gestures to femicide. It happens on streets, in and around public transportation, schools, workplaces, public toilets, water and food distribution sites, and parks.</a:t>
            </a:r>
          </a:p>
        </p:txBody>
      </p:sp>
      <p:grpSp>
        <p:nvGrpSpPr>
          <p:cNvPr name="Group 6" id="6"/>
          <p:cNvGrpSpPr/>
          <p:nvPr/>
        </p:nvGrpSpPr>
        <p:grpSpPr>
          <a:xfrm rot="0">
            <a:off x="5642594" y="7771094"/>
            <a:ext cx="4592707" cy="2204763"/>
            <a:chOff x="0" y="0"/>
            <a:chExt cx="13288429" cy="6379210"/>
          </a:xfrm>
        </p:grpSpPr>
        <p:sp>
          <p:nvSpPr>
            <p:cNvPr name="Freeform 7" id="7"/>
            <p:cNvSpPr/>
            <p:nvPr/>
          </p:nvSpPr>
          <p:spPr>
            <a:xfrm>
              <a:off x="0" y="0"/>
              <a:ext cx="13288429" cy="6379210"/>
            </a:xfrm>
            <a:custGeom>
              <a:avLst/>
              <a:gdLst/>
              <a:ahLst/>
              <a:cxnLst/>
              <a:rect r="r" b="b" t="t" l="l"/>
              <a:pathLst>
                <a:path h="6379210" w="13288429">
                  <a:moveTo>
                    <a:pt x="6637706" y="0"/>
                  </a:moveTo>
                  <a:lnTo>
                    <a:pt x="6637706" y="0"/>
                  </a:lnTo>
                  <a:lnTo>
                    <a:pt x="6637706" y="7620"/>
                  </a:lnTo>
                  <a:lnTo>
                    <a:pt x="0" y="6379210"/>
                  </a:lnTo>
                  <a:lnTo>
                    <a:pt x="6642519" y="6379210"/>
                  </a:lnTo>
                  <a:lnTo>
                    <a:pt x="13288429" y="0"/>
                  </a:lnTo>
                  <a:close/>
                </a:path>
              </a:pathLst>
            </a:custGeom>
            <a:solidFill>
              <a:srgbClr val="00E8FF">
                <a:alpha val="84706"/>
              </a:srgbClr>
            </a:solidFill>
          </p:spPr>
        </p:sp>
      </p:grpSp>
      <p:grpSp>
        <p:nvGrpSpPr>
          <p:cNvPr name="Group 8" id="8"/>
          <p:cNvGrpSpPr/>
          <p:nvPr/>
        </p:nvGrpSpPr>
        <p:grpSpPr>
          <a:xfrm rot="0">
            <a:off x="10856416" y="2325035"/>
            <a:ext cx="4592707" cy="2204763"/>
            <a:chOff x="0" y="0"/>
            <a:chExt cx="13288429" cy="6379210"/>
          </a:xfrm>
        </p:grpSpPr>
        <p:sp>
          <p:nvSpPr>
            <p:cNvPr name="Freeform 9" id="9"/>
            <p:cNvSpPr/>
            <p:nvPr/>
          </p:nvSpPr>
          <p:spPr>
            <a:xfrm>
              <a:off x="0" y="0"/>
              <a:ext cx="13288429" cy="6379210"/>
            </a:xfrm>
            <a:custGeom>
              <a:avLst/>
              <a:gdLst/>
              <a:ahLst/>
              <a:cxnLst/>
              <a:rect r="r" b="b" t="t" l="l"/>
              <a:pathLst>
                <a:path h="6379210" w="13288429">
                  <a:moveTo>
                    <a:pt x="6637706" y="0"/>
                  </a:moveTo>
                  <a:lnTo>
                    <a:pt x="6637706" y="0"/>
                  </a:lnTo>
                  <a:lnTo>
                    <a:pt x="6637706" y="7620"/>
                  </a:lnTo>
                  <a:lnTo>
                    <a:pt x="0" y="6379210"/>
                  </a:lnTo>
                  <a:lnTo>
                    <a:pt x="6642519" y="6379210"/>
                  </a:lnTo>
                  <a:lnTo>
                    <a:pt x="13288429" y="0"/>
                  </a:lnTo>
                  <a:close/>
                </a:path>
              </a:pathLst>
            </a:custGeom>
            <a:solidFill>
              <a:srgbClr val="00E8FF">
                <a:alpha val="84706"/>
              </a:srgbClr>
            </a:solidFill>
          </p:spPr>
        </p:sp>
      </p:grpSp>
      <p:pic>
        <p:nvPicPr>
          <p:cNvPr name="Picture 10" id="10"/>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078627" y="9030484"/>
            <a:ext cx="3676650" cy="3676650"/>
          </a:xfrm>
          <a:prstGeom prst="rect">
            <a:avLst/>
          </a:prstGeom>
        </p:spPr>
      </p:pic>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812" r="0" b="7812"/>
          <a:stretch>
            <a:fillRect/>
          </a:stretch>
        </p:blipFill>
        <p:spPr>
          <a:xfrm>
            <a:off x="0" y="0"/>
            <a:ext cx="18288000" cy="10287000"/>
          </a:xfrm>
          <a:prstGeom prst="rect">
            <a:avLst/>
          </a:prstGeom>
        </p:spPr>
      </p:pic>
      <p:grpSp>
        <p:nvGrpSpPr>
          <p:cNvPr name="Group 3" id="3"/>
          <p:cNvGrpSpPr/>
          <p:nvPr/>
        </p:nvGrpSpPr>
        <p:grpSpPr>
          <a:xfrm rot="0">
            <a:off x="0" y="6214745"/>
            <a:ext cx="18288000" cy="4072255"/>
            <a:chOff x="0" y="0"/>
            <a:chExt cx="6186311" cy="1377528"/>
          </a:xfrm>
        </p:grpSpPr>
        <p:sp>
          <p:nvSpPr>
            <p:cNvPr name="Freeform 4" id="4"/>
            <p:cNvSpPr/>
            <p:nvPr/>
          </p:nvSpPr>
          <p:spPr>
            <a:xfrm>
              <a:off x="0" y="0"/>
              <a:ext cx="6186311" cy="1377528"/>
            </a:xfrm>
            <a:custGeom>
              <a:avLst/>
              <a:gdLst/>
              <a:ahLst/>
              <a:cxnLst/>
              <a:rect r="r" b="b" t="t" l="l"/>
              <a:pathLst>
                <a:path h="1377528" w="6186311">
                  <a:moveTo>
                    <a:pt x="0" y="0"/>
                  </a:moveTo>
                  <a:lnTo>
                    <a:pt x="6186311" y="0"/>
                  </a:lnTo>
                  <a:lnTo>
                    <a:pt x="6186311" y="1377528"/>
                  </a:lnTo>
                  <a:lnTo>
                    <a:pt x="0" y="1377528"/>
                  </a:lnTo>
                  <a:close/>
                </a:path>
              </a:pathLst>
            </a:custGeom>
            <a:solidFill>
              <a:srgbClr val="C6A397">
                <a:alpha val="80000"/>
              </a:srgbClr>
            </a:solidFill>
          </p:spPr>
        </p:sp>
      </p:grpSp>
      <p:pic>
        <p:nvPicPr>
          <p:cNvPr name="Picture 5" id="5"/>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9806177" y="6523117"/>
            <a:ext cx="1138648" cy="506698"/>
          </a:xfrm>
          <a:prstGeom prst="rect">
            <a:avLst/>
          </a:prstGeom>
        </p:spPr>
      </p:pic>
      <p:sp>
        <p:nvSpPr>
          <p:cNvPr name="AutoShape 6" id="6"/>
          <p:cNvSpPr/>
          <p:nvPr/>
        </p:nvSpPr>
        <p:spPr>
          <a:xfrm rot="5400000">
            <a:off x="7134500" y="8088887"/>
            <a:ext cx="2735183" cy="0"/>
          </a:xfrm>
          <a:prstGeom prst="line">
            <a:avLst/>
          </a:prstGeom>
          <a:ln cap="rnd" w="47625">
            <a:solidFill>
              <a:srgbClr val="FFFFFF"/>
            </a:solidFill>
            <a:prstDash val="solid"/>
            <a:headEnd type="none" len="sm" w="sm"/>
            <a:tailEnd type="none" len="sm" w="sm"/>
          </a:ln>
        </p:spPr>
      </p:sp>
      <p:pic>
        <p:nvPicPr>
          <p:cNvPr name="Picture 7" id="7"/>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7040225" y="7003097"/>
            <a:ext cx="2495550" cy="2495550"/>
          </a:xfrm>
          <a:prstGeom prst="rect">
            <a:avLst/>
          </a:prstGeom>
        </p:spPr>
      </p:pic>
      <p:sp>
        <p:nvSpPr>
          <p:cNvPr name="TextBox 8" id="8"/>
          <p:cNvSpPr txBox="true"/>
          <p:nvPr/>
        </p:nvSpPr>
        <p:spPr>
          <a:xfrm rot="0">
            <a:off x="1028700" y="7020798"/>
            <a:ext cx="7137972" cy="1886585"/>
          </a:xfrm>
          <a:prstGeom prst="rect">
            <a:avLst/>
          </a:prstGeom>
        </p:spPr>
        <p:txBody>
          <a:bodyPr anchor="t" rtlCol="false" tIns="0" lIns="0" bIns="0" rIns="0">
            <a:spAutoFit/>
          </a:bodyPr>
          <a:lstStyle/>
          <a:p>
            <a:pPr algn="l" marL="0" indent="0" lvl="0">
              <a:lnSpc>
                <a:spcPts val="7120"/>
              </a:lnSpc>
              <a:spcBef>
                <a:spcPct val="0"/>
              </a:spcBef>
            </a:pPr>
            <a:r>
              <a:rPr lang="en-US" u="none" sz="8000">
                <a:solidFill>
                  <a:srgbClr val="000000"/>
                </a:solidFill>
                <a:latin typeface="Batangas"/>
              </a:rPr>
              <a:t>WHY </a:t>
            </a:r>
          </a:p>
          <a:p>
            <a:pPr algn="l" marL="0" indent="0" lvl="0">
              <a:lnSpc>
                <a:spcPts val="7120"/>
              </a:lnSpc>
              <a:spcBef>
                <a:spcPct val="0"/>
              </a:spcBef>
            </a:pPr>
            <a:r>
              <a:rPr lang="en-US" u="none" sz="8000">
                <a:solidFill>
                  <a:srgbClr val="000000"/>
                </a:solidFill>
                <a:latin typeface="Batangas"/>
              </a:rPr>
              <a:t>USE SHIELD?</a:t>
            </a:r>
          </a:p>
        </p:txBody>
      </p:sp>
      <p:grpSp>
        <p:nvGrpSpPr>
          <p:cNvPr name="Group 9" id="9"/>
          <p:cNvGrpSpPr/>
          <p:nvPr/>
        </p:nvGrpSpPr>
        <p:grpSpPr>
          <a:xfrm rot="2700000">
            <a:off x="2301333" y="5112363"/>
            <a:ext cx="4592707" cy="2204763"/>
            <a:chOff x="0" y="0"/>
            <a:chExt cx="13288429" cy="6379210"/>
          </a:xfrm>
        </p:grpSpPr>
        <p:sp>
          <p:nvSpPr>
            <p:cNvPr name="Freeform 10" id="10"/>
            <p:cNvSpPr/>
            <p:nvPr/>
          </p:nvSpPr>
          <p:spPr>
            <a:xfrm>
              <a:off x="0" y="0"/>
              <a:ext cx="13288429" cy="6379210"/>
            </a:xfrm>
            <a:custGeom>
              <a:avLst/>
              <a:gdLst/>
              <a:ahLst/>
              <a:cxnLst/>
              <a:rect r="r" b="b" t="t" l="l"/>
              <a:pathLst>
                <a:path h="6379210" w="13288429">
                  <a:moveTo>
                    <a:pt x="6637706" y="0"/>
                  </a:moveTo>
                  <a:lnTo>
                    <a:pt x="6637706" y="0"/>
                  </a:lnTo>
                  <a:lnTo>
                    <a:pt x="6637706" y="7620"/>
                  </a:lnTo>
                  <a:lnTo>
                    <a:pt x="0" y="6379210"/>
                  </a:lnTo>
                  <a:lnTo>
                    <a:pt x="6642519" y="6379210"/>
                  </a:lnTo>
                  <a:lnTo>
                    <a:pt x="13288429" y="0"/>
                  </a:lnTo>
                  <a:close/>
                </a:path>
              </a:pathLst>
            </a:custGeom>
            <a:solidFill>
              <a:srgbClr val="00E8FF">
                <a:alpha val="84706"/>
              </a:srgbClr>
            </a:solidFill>
          </p:spPr>
        </p:sp>
      </p:grpSp>
      <p:grpSp>
        <p:nvGrpSpPr>
          <p:cNvPr name="Group 11" id="11"/>
          <p:cNvGrpSpPr/>
          <p:nvPr/>
        </p:nvGrpSpPr>
        <p:grpSpPr>
          <a:xfrm rot="2612545">
            <a:off x="15648053" y="4848377"/>
            <a:ext cx="4592707" cy="2204763"/>
            <a:chOff x="0" y="0"/>
            <a:chExt cx="13288429" cy="6379210"/>
          </a:xfrm>
        </p:grpSpPr>
        <p:sp>
          <p:nvSpPr>
            <p:cNvPr name="Freeform 12" id="12"/>
            <p:cNvSpPr/>
            <p:nvPr/>
          </p:nvSpPr>
          <p:spPr>
            <a:xfrm>
              <a:off x="0" y="0"/>
              <a:ext cx="13288429" cy="6379210"/>
            </a:xfrm>
            <a:custGeom>
              <a:avLst/>
              <a:gdLst/>
              <a:ahLst/>
              <a:cxnLst/>
              <a:rect r="r" b="b" t="t" l="l"/>
              <a:pathLst>
                <a:path h="6379210" w="13288429">
                  <a:moveTo>
                    <a:pt x="6637706" y="0"/>
                  </a:moveTo>
                  <a:lnTo>
                    <a:pt x="6637706" y="0"/>
                  </a:lnTo>
                  <a:lnTo>
                    <a:pt x="6637706" y="7620"/>
                  </a:lnTo>
                  <a:lnTo>
                    <a:pt x="0" y="6379210"/>
                  </a:lnTo>
                  <a:lnTo>
                    <a:pt x="6642519" y="6379210"/>
                  </a:lnTo>
                  <a:lnTo>
                    <a:pt x="13288429" y="0"/>
                  </a:lnTo>
                  <a:close/>
                </a:path>
              </a:pathLst>
            </a:custGeom>
            <a:solidFill>
              <a:srgbClr val="00E8FF">
                <a:alpha val="84706"/>
              </a:srgbClr>
            </a:solidFill>
          </p:spPr>
        </p:sp>
      </p:grpSp>
      <p:sp>
        <p:nvSpPr>
          <p:cNvPr name="TextBox 13" id="13"/>
          <p:cNvSpPr txBox="true"/>
          <p:nvPr/>
        </p:nvSpPr>
        <p:spPr>
          <a:xfrm rot="0">
            <a:off x="9144000" y="7182985"/>
            <a:ext cx="7252666" cy="2473325"/>
          </a:xfrm>
          <a:prstGeom prst="rect">
            <a:avLst/>
          </a:prstGeom>
        </p:spPr>
        <p:txBody>
          <a:bodyPr anchor="t" rtlCol="false" tIns="0" lIns="0" bIns="0" rIns="0">
            <a:spAutoFit/>
          </a:bodyPr>
          <a:lstStyle/>
          <a:p>
            <a:pPr>
              <a:lnSpc>
                <a:spcPts val="4900"/>
              </a:lnSpc>
              <a:spcBef>
                <a:spcPct val="0"/>
              </a:spcBef>
            </a:pPr>
            <a:r>
              <a:rPr lang="en-US" sz="3500">
                <a:solidFill>
                  <a:srgbClr val="000000"/>
                </a:solidFill>
                <a:latin typeface="Public Sans Bold"/>
              </a:rPr>
              <a:t> Shield is very easy to use and has all the features that will help women to keep themselves safe from any danger they may face.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C6A39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2736954" y="-2647950"/>
            <a:ext cx="3676650" cy="3676650"/>
          </a:xfrm>
          <a:prstGeom prst="rect">
            <a:avLst/>
          </a:prstGeom>
        </p:spPr>
      </p:pic>
      <p:grpSp>
        <p:nvGrpSpPr>
          <p:cNvPr name="Group 3" id="3"/>
          <p:cNvGrpSpPr>
            <a:grpSpLocks noChangeAspect="true"/>
          </p:cNvGrpSpPr>
          <p:nvPr/>
        </p:nvGrpSpPr>
        <p:grpSpPr>
          <a:xfrm rot="0">
            <a:off x="5805431" y="-2195569"/>
            <a:ext cx="12482569" cy="12482569"/>
            <a:chOff x="0" y="0"/>
            <a:chExt cx="6350000" cy="6350000"/>
          </a:xfrm>
        </p:grpSpPr>
        <p:sp>
          <p:nvSpPr>
            <p:cNvPr name="Freeform 4" id="4"/>
            <p:cNvSpPr/>
            <p:nvPr/>
          </p:nvSpPr>
          <p:spPr>
            <a:xfrm>
              <a:off x="-95377" y="-95377"/>
              <a:ext cx="6540754" cy="6540754"/>
            </a:xfrm>
            <a:custGeom>
              <a:avLst/>
              <a:gdLst/>
              <a:ahLst/>
              <a:cxnLst/>
              <a:rect r="r" b="b" t="t" l="l"/>
              <a:pathLst>
                <a:path h="6540754" w="6540754">
                  <a:moveTo>
                    <a:pt x="6540754" y="0"/>
                  </a:moveTo>
                  <a:lnTo>
                    <a:pt x="0" y="6540754"/>
                  </a:lnTo>
                  <a:lnTo>
                    <a:pt x="6540754" y="6540754"/>
                  </a:lnTo>
                  <a:close/>
                </a:path>
              </a:pathLst>
            </a:custGeom>
            <a:blipFill>
              <a:blip r:embed="rId4"/>
              <a:stretch>
                <a:fillRect l="-24999" r="-24999" t="0" b="0"/>
              </a:stretch>
            </a:blipFill>
          </p:spPr>
        </p:sp>
      </p:grpSp>
      <p:sp>
        <p:nvSpPr>
          <p:cNvPr name="TextBox 5" id="5"/>
          <p:cNvSpPr txBox="true"/>
          <p:nvPr/>
        </p:nvSpPr>
        <p:spPr>
          <a:xfrm rot="0">
            <a:off x="198371" y="1247775"/>
            <a:ext cx="11716651" cy="1886586"/>
          </a:xfrm>
          <a:prstGeom prst="rect">
            <a:avLst/>
          </a:prstGeom>
        </p:spPr>
        <p:txBody>
          <a:bodyPr anchor="t" rtlCol="false" tIns="0" lIns="0" bIns="0" rIns="0">
            <a:spAutoFit/>
          </a:bodyPr>
          <a:lstStyle/>
          <a:p>
            <a:pPr>
              <a:lnSpc>
                <a:spcPts val="7120"/>
              </a:lnSpc>
            </a:pPr>
            <a:r>
              <a:rPr lang="en-US" sz="8000">
                <a:solidFill>
                  <a:srgbClr val="000000"/>
                </a:solidFill>
                <a:latin typeface="Batangas"/>
              </a:rPr>
              <a:t>PREVIOUS WORKS DONE </a:t>
            </a:r>
          </a:p>
          <a:p>
            <a:pPr algn="l" marL="0" indent="0" lvl="0">
              <a:lnSpc>
                <a:spcPts val="7120"/>
              </a:lnSpc>
              <a:spcBef>
                <a:spcPct val="0"/>
              </a:spcBef>
            </a:pPr>
            <a:r>
              <a:rPr lang="en-US" sz="8000">
                <a:solidFill>
                  <a:srgbClr val="000000"/>
                </a:solidFill>
                <a:latin typeface="Batangas"/>
              </a:rPr>
              <a:t>IN THE FIELD</a:t>
            </a:r>
          </a:p>
        </p:txBody>
      </p:sp>
      <p:sp>
        <p:nvSpPr>
          <p:cNvPr name="TextBox 6" id="6"/>
          <p:cNvSpPr txBox="true"/>
          <p:nvPr/>
        </p:nvSpPr>
        <p:spPr>
          <a:xfrm rot="0">
            <a:off x="-238658" y="2934336"/>
            <a:ext cx="7668379" cy="6105525"/>
          </a:xfrm>
          <a:prstGeom prst="rect">
            <a:avLst/>
          </a:prstGeom>
        </p:spPr>
        <p:txBody>
          <a:bodyPr anchor="t" rtlCol="false" tIns="0" lIns="0" bIns="0" rIns="0">
            <a:spAutoFit/>
          </a:bodyPr>
          <a:lstStyle/>
          <a:p>
            <a:pPr marL="1079501" indent="-539750" lvl="1">
              <a:lnSpc>
                <a:spcPts val="7950"/>
              </a:lnSpc>
              <a:buFont typeface="Arial"/>
              <a:buChar char="•"/>
            </a:pPr>
            <a:r>
              <a:rPr lang="en-US" sz="5000">
                <a:solidFill>
                  <a:srgbClr val="000000"/>
                </a:solidFill>
                <a:latin typeface="Batangas Bold"/>
              </a:rPr>
              <a:t> 112 India</a:t>
            </a:r>
          </a:p>
          <a:p>
            <a:pPr marL="1079501" indent="-539750" lvl="1">
              <a:lnSpc>
                <a:spcPts val="7950"/>
              </a:lnSpc>
              <a:buFont typeface="Arial"/>
              <a:buChar char="•"/>
            </a:pPr>
            <a:r>
              <a:rPr lang="en-US" sz="5000">
                <a:solidFill>
                  <a:srgbClr val="000000"/>
                </a:solidFill>
                <a:latin typeface="Batangas Bold"/>
              </a:rPr>
              <a:t> My Safetipin</a:t>
            </a:r>
          </a:p>
          <a:p>
            <a:pPr marL="1079501" indent="-539750" lvl="1">
              <a:lnSpc>
                <a:spcPts val="7950"/>
              </a:lnSpc>
              <a:buFont typeface="Arial"/>
              <a:buChar char="•"/>
            </a:pPr>
            <a:r>
              <a:rPr lang="en-US" sz="5000">
                <a:solidFill>
                  <a:srgbClr val="000000"/>
                </a:solidFill>
                <a:latin typeface="Batangas Bold"/>
              </a:rPr>
              <a:t>bSafe</a:t>
            </a:r>
          </a:p>
          <a:p>
            <a:pPr marL="1079501" indent="-539750" lvl="1">
              <a:lnSpc>
                <a:spcPts val="7950"/>
              </a:lnSpc>
              <a:buFont typeface="Arial"/>
              <a:buChar char="•"/>
            </a:pPr>
            <a:r>
              <a:rPr lang="en-US" sz="5000">
                <a:solidFill>
                  <a:srgbClr val="000000"/>
                </a:solidFill>
                <a:latin typeface="Batangas Bold"/>
              </a:rPr>
              <a:t>Smart 24x7</a:t>
            </a:r>
          </a:p>
          <a:p>
            <a:pPr marL="1079501" indent="-539750" lvl="1">
              <a:lnSpc>
                <a:spcPts val="7950"/>
              </a:lnSpc>
              <a:buFont typeface="Arial"/>
              <a:buChar char="•"/>
            </a:pPr>
            <a:r>
              <a:rPr lang="en-US" sz="5000">
                <a:solidFill>
                  <a:srgbClr val="000000"/>
                </a:solidFill>
                <a:latin typeface="Batangas Bold"/>
              </a:rPr>
              <a:t> Punjab Police Women Safety App</a:t>
            </a:r>
          </a:p>
        </p:txBody>
      </p:sp>
      <p:grpSp>
        <p:nvGrpSpPr>
          <p:cNvPr name="Group 7" id="7"/>
          <p:cNvGrpSpPr/>
          <p:nvPr/>
        </p:nvGrpSpPr>
        <p:grpSpPr>
          <a:xfrm rot="0">
            <a:off x="6847647" y="5922123"/>
            <a:ext cx="4592707" cy="2204763"/>
            <a:chOff x="0" y="0"/>
            <a:chExt cx="13288429" cy="6379210"/>
          </a:xfrm>
        </p:grpSpPr>
        <p:sp>
          <p:nvSpPr>
            <p:cNvPr name="Freeform 8" id="8"/>
            <p:cNvSpPr/>
            <p:nvPr/>
          </p:nvSpPr>
          <p:spPr>
            <a:xfrm>
              <a:off x="0" y="0"/>
              <a:ext cx="13288429" cy="6379210"/>
            </a:xfrm>
            <a:custGeom>
              <a:avLst/>
              <a:gdLst/>
              <a:ahLst/>
              <a:cxnLst/>
              <a:rect r="r" b="b" t="t" l="l"/>
              <a:pathLst>
                <a:path h="6379210" w="13288429">
                  <a:moveTo>
                    <a:pt x="6637706" y="0"/>
                  </a:moveTo>
                  <a:lnTo>
                    <a:pt x="6637706" y="0"/>
                  </a:lnTo>
                  <a:lnTo>
                    <a:pt x="6637706" y="7620"/>
                  </a:lnTo>
                  <a:lnTo>
                    <a:pt x="0" y="6379210"/>
                  </a:lnTo>
                  <a:lnTo>
                    <a:pt x="6642519" y="6379210"/>
                  </a:lnTo>
                  <a:lnTo>
                    <a:pt x="13288429" y="0"/>
                  </a:lnTo>
                  <a:close/>
                </a:path>
              </a:pathLst>
            </a:custGeom>
            <a:solidFill>
              <a:srgbClr val="00E8FF">
                <a:alpha val="84706"/>
              </a:srgbClr>
            </a:solidFill>
          </p:spPr>
        </p:sp>
      </p:grpSp>
      <p:grpSp>
        <p:nvGrpSpPr>
          <p:cNvPr name="Group 9" id="9"/>
          <p:cNvGrpSpPr/>
          <p:nvPr/>
        </p:nvGrpSpPr>
        <p:grpSpPr>
          <a:xfrm rot="0">
            <a:off x="9618669" y="2938737"/>
            <a:ext cx="4592707" cy="2204763"/>
            <a:chOff x="0" y="0"/>
            <a:chExt cx="13288429" cy="6379210"/>
          </a:xfrm>
        </p:grpSpPr>
        <p:sp>
          <p:nvSpPr>
            <p:cNvPr name="Freeform 10" id="10"/>
            <p:cNvSpPr/>
            <p:nvPr/>
          </p:nvSpPr>
          <p:spPr>
            <a:xfrm>
              <a:off x="0" y="0"/>
              <a:ext cx="13288429" cy="6379210"/>
            </a:xfrm>
            <a:custGeom>
              <a:avLst/>
              <a:gdLst/>
              <a:ahLst/>
              <a:cxnLst/>
              <a:rect r="r" b="b" t="t" l="l"/>
              <a:pathLst>
                <a:path h="6379210" w="13288429">
                  <a:moveTo>
                    <a:pt x="6637706" y="0"/>
                  </a:moveTo>
                  <a:lnTo>
                    <a:pt x="6637706" y="0"/>
                  </a:lnTo>
                  <a:lnTo>
                    <a:pt x="6637706" y="7620"/>
                  </a:lnTo>
                  <a:lnTo>
                    <a:pt x="0" y="6379210"/>
                  </a:lnTo>
                  <a:lnTo>
                    <a:pt x="6642519" y="6379210"/>
                  </a:lnTo>
                  <a:lnTo>
                    <a:pt x="13288429" y="0"/>
                  </a:lnTo>
                  <a:close/>
                </a:path>
              </a:pathLst>
            </a:custGeom>
            <a:solidFill>
              <a:srgbClr val="00E8FF">
                <a:alpha val="84706"/>
              </a:srgbClr>
            </a:solidFill>
          </p:spPr>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C6A397"/>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7987216" y="-1644240"/>
            <a:ext cx="11931240" cy="11931240"/>
            <a:chOff x="0" y="0"/>
            <a:chExt cx="6350000" cy="6350000"/>
          </a:xfrm>
        </p:grpSpPr>
        <p:sp>
          <p:nvSpPr>
            <p:cNvPr name="Freeform 3" id="3"/>
            <p:cNvSpPr/>
            <p:nvPr/>
          </p:nvSpPr>
          <p:spPr>
            <a:xfrm>
              <a:off x="-95377" y="-95377"/>
              <a:ext cx="6540754" cy="6540754"/>
            </a:xfrm>
            <a:custGeom>
              <a:avLst/>
              <a:gdLst/>
              <a:ahLst/>
              <a:cxnLst/>
              <a:rect r="r" b="b" t="t" l="l"/>
              <a:pathLst>
                <a:path h="6540754" w="6540754">
                  <a:moveTo>
                    <a:pt x="6540754" y="0"/>
                  </a:moveTo>
                  <a:lnTo>
                    <a:pt x="0" y="6540754"/>
                  </a:lnTo>
                  <a:lnTo>
                    <a:pt x="6540754" y="6540754"/>
                  </a:lnTo>
                  <a:close/>
                </a:path>
              </a:pathLst>
            </a:custGeom>
            <a:blipFill>
              <a:blip r:embed="rId2"/>
              <a:stretch>
                <a:fillRect l="0" r="0" t="-24999" b="-24999"/>
              </a:stretch>
            </a:blipFill>
          </p:spPr>
        </p:sp>
      </p:grpSp>
      <p:sp>
        <p:nvSpPr>
          <p:cNvPr name="TextBox 4" id="4"/>
          <p:cNvSpPr txBox="true"/>
          <p:nvPr/>
        </p:nvSpPr>
        <p:spPr>
          <a:xfrm rot="0">
            <a:off x="826994" y="-63874"/>
            <a:ext cx="13859996" cy="2806699"/>
          </a:xfrm>
          <a:prstGeom prst="rect">
            <a:avLst/>
          </a:prstGeom>
        </p:spPr>
        <p:txBody>
          <a:bodyPr anchor="t" rtlCol="false" tIns="0" lIns="0" bIns="0" rIns="0">
            <a:spAutoFit/>
          </a:bodyPr>
          <a:lstStyle/>
          <a:p>
            <a:pPr algn="ctr">
              <a:lnSpc>
                <a:spcPts val="11200"/>
              </a:lnSpc>
            </a:pPr>
            <a:r>
              <a:rPr lang="en-US" u="sng" sz="8000">
                <a:solidFill>
                  <a:srgbClr val="000000"/>
                </a:solidFill>
                <a:latin typeface="Batangas"/>
              </a:rPr>
              <a:t>Some  flaws in the previous projects</a:t>
            </a:r>
          </a:p>
        </p:txBody>
      </p:sp>
      <p:grpSp>
        <p:nvGrpSpPr>
          <p:cNvPr name="Group 5" id="5"/>
          <p:cNvGrpSpPr/>
          <p:nvPr/>
        </p:nvGrpSpPr>
        <p:grpSpPr>
          <a:xfrm rot="0">
            <a:off x="14529279" y="-73682"/>
            <a:ext cx="4592707" cy="2204763"/>
            <a:chOff x="0" y="0"/>
            <a:chExt cx="13288429" cy="6379210"/>
          </a:xfrm>
        </p:grpSpPr>
        <p:sp>
          <p:nvSpPr>
            <p:cNvPr name="Freeform 6" id="6"/>
            <p:cNvSpPr/>
            <p:nvPr/>
          </p:nvSpPr>
          <p:spPr>
            <a:xfrm>
              <a:off x="0" y="0"/>
              <a:ext cx="13288429" cy="6379210"/>
            </a:xfrm>
            <a:custGeom>
              <a:avLst/>
              <a:gdLst/>
              <a:ahLst/>
              <a:cxnLst/>
              <a:rect r="r" b="b" t="t" l="l"/>
              <a:pathLst>
                <a:path h="6379210" w="13288429">
                  <a:moveTo>
                    <a:pt x="6637706" y="0"/>
                  </a:moveTo>
                  <a:lnTo>
                    <a:pt x="6637706" y="0"/>
                  </a:lnTo>
                  <a:lnTo>
                    <a:pt x="6637706" y="7620"/>
                  </a:lnTo>
                  <a:lnTo>
                    <a:pt x="0" y="6379210"/>
                  </a:lnTo>
                  <a:lnTo>
                    <a:pt x="6642519" y="6379210"/>
                  </a:lnTo>
                  <a:lnTo>
                    <a:pt x="13288429" y="0"/>
                  </a:lnTo>
                  <a:close/>
                </a:path>
              </a:pathLst>
            </a:custGeom>
            <a:solidFill>
              <a:srgbClr val="00E8FF">
                <a:alpha val="84706"/>
              </a:srgbClr>
            </a:solidFill>
          </p:spPr>
        </p:sp>
      </p:grpSp>
      <p:grpSp>
        <p:nvGrpSpPr>
          <p:cNvPr name="Group 7" id="7"/>
          <p:cNvGrpSpPr/>
          <p:nvPr/>
        </p:nvGrpSpPr>
        <p:grpSpPr>
          <a:xfrm rot="0">
            <a:off x="7872985" y="7053537"/>
            <a:ext cx="4592707" cy="2204763"/>
            <a:chOff x="0" y="0"/>
            <a:chExt cx="13288429" cy="6379210"/>
          </a:xfrm>
        </p:grpSpPr>
        <p:sp>
          <p:nvSpPr>
            <p:cNvPr name="Freeform 8" id="8"/>
            <p:cNvSpPr/>
            <p:nvPr/>
          </p:nvSpPr>
          <p:spPr>
            <a:xfrm>
              <a:off x="0" y="0"/>
              <a:ext cx="13288429" cy="6379210"/>
            </a:xfrm>
            <a:custGeom>
              <a:avLst/>
              <a:gdLst/>
              <a:ahLst/>
              <a:cxnLst/>
              <a:rect r="r" b="b" t="t" l="l"/>
              <a:pathLst>
                <a:path h="6379210" w="13288429">
                  <a:moveTo>
                    <a:pt x="6637706" y="0"/>
                  </a:moveTo>
                  <a:lnTo>
                    <a:pt x="6637706" y="0"/>
                  </a:lnTo>
                  <a:lnTo>
                    <a:pt x="6637706" y="7620"/>
                  </a:lnTo>
                  <a:lnTo>
                    <a:pt x="0" y="6379210"/>
                  </a:lnTo>
                  <a:lnTo>
                    <a:pt x="6642519" y="6379210"/>
                  </a:lnTo>
                  <a:lnTo>
                    <a:pt x="13288429" y="0"/>
                  </a:lnTo>
                  <a:close/>
                </a:path>
              </a:pathLst>
            </a:custGeom>
            <a:solidFill>
              <a:srgbClr val="00E8FF">
                <a:alpha val="84706"/>
              </a:srgbClr>
            </a:solidFill>
          </p:spPr>
        </p:sp>
      </p:grpSp>
      <p:sp>
        <p:nvSpPr>
          <p:cNvPr name="TextBox 9" id="9"/>
          <p:cNvSpPr txBox="true"/>
          <p:nvPr/>
        </p:nvSpPr>
        <p:spPr>
          <a:xfrm rot="0">
            <a:off x="0" y="3050832"/>
            <a:ext cx="13445151" cy="892175"/>
          </a:xfrm>
          <a:prstGeom prst="rect">
            <a:avLst/>
          </a:prstGeom>
        </p:spPr>
        <p:txBody>
          <a:bodyPr anchor="t" rtlCol="false" tIns="0" lIns="0" bIns="0" rIns="0">
            <a:spAutoFit/>
          </a:bodyPr>
          <a:lstStyle/>
          <a:p>
            <a:pPr algn="ctr" marL="1079501" indent="-539750" lvl="1">
              <a:lnSpc>
                <a:spcPts val="7000"/>
              </a:lnSpc>
              <a:buFont typeface="Arial"/>
              <a:buChar char="•"/>
            </a:pPr>
            <a:r>
              <a:rPr lang="en-US" sz="5000">
                <a:solidFill>
                  <a:srgbClr val="000000"/>
                </a:solidFill>
                <a:latin typeface="Batangas"/>
              </a:rPr>
              <a:t>Not having a shortcut key to send alerts.</a:t>
            </a:r>
          </a:p>
        </p:txBody>
      </p:sp>
      <p:sp>
        <p:nvSpPr>
          <p:cNvPr name="TextBox 10" id="10"/>
          <p:cNvSpPr txBox="true"/>
          <p:nvPr/>
        </p:nvSpPr>
        <p:spPr>
          <a:xfrm rot="0">
            <a:off x="0" y="4207080"/>
            <a:ext cx="13306133" cy="892175"/>
          </a:xfrm>
          <a:prstGeom prst="rect">
            <a:avLst/>
          </a:prstGeom>
        </p:spPr>
        <p:txBody>
          <a:bodyPr anchor="t" rtlCol="false" tIns="0" lIns="0" bIns="0" rIns="0">
            <a:spAutoFit/>
          </a:bodyPr>
          <a:lstStyle/>
          <a:p>
            <a:pPr algn="ctr" marL="1079501" indent="-539750" lvl="1">
              <a:lnSpc>
                <a:spcPts val="7000"/>
              </a:lnSpc>
              <a:buFont typeface="Arial"/>
              <a:buChar char="•"/>
            </a:pPr>
            <a:r>
              <a:rPr lang="en-US" sz="5000">
                <a:solidFill>
                  <a:srgbClr val="000000"/>
                </a:solidFill>
                <a:latin typeface="Batangas"/>
              </a:rPr>
              <a:t>Having features hidden behind a pay wall</a:t>
            </a:r>
          </a:p>
        </p:txBody>
      </p:sp>
      <p:sp>
        <p:nvSpPr>
          <p:cNvPr name="TextBox 11" id="11"/>
          <p:cNvSpPr txBox="true"/>
          <p:nvPr/>
        </p:nvSpPr>
        <p:spPr>
          <a:xfrm rot="0">
            <a:off x="0" y="6384546"/>
            <a:ext cx="8545659" cy="892175"/>
          </a:xfrm>
          <a:prstGeom prst="rect">
            <a:avLst/>
          </a:prstGeom>
        </p:spPr>
        <p:txBody>
          <a:bodyPr anchor="t" rtlCol="false" tIns="0" lIns="0" bIns="0" rIns="0">
            <a:spAutoFit/>
          </a:bodyPr>
          <a:lstStyle/>
          <a:p>
            <a:pPr algn="ctr" marL="1079501" indent="-539750" lvl="1">
              <a:lnSpc>
                <a:spcPts val="7000"/>
              </a:lnSpc>
              <a:buFont typeface="Arial"/>
              <a:buChar char="•"/>
            </a:pPr>
            <a:r>
              <a:rPr lang="en-US" sz="5000">
                <a:solidFill>
                  <a:srgbClr val="000000"/>
                </a:solidFill>
                <a:latin typeface="Batangas"/>
              </a:rPr>
              <a:t>Not being user friendly</a:t>
            </a:r>
          </a:p>
        </p:txBody>
      </p:sp>
      <p:sp>
        <p:nvSpPr>
          <p:cNvPr name="TextBox 12" id="12"/>
          <p:cNvSpPr txBox="true"/>
          <p:nvPr/>
        </p:nvSpPr>
        <p:spPr>
          <a:xfrm rot="0">
            <a:off x="0" y="5320024"/>
            <a:ext cx="10847705" cy="892175"/>
          </a:xfrm>
          <a:prstGeom prst="rect">
            <a:avLst/>
          </a:prstGeom>
        </p:spPr>
        <p:txBody>
          <a:bodyPr anchor="t" rtlCol="false" tIns="0" lIns="0" bIns="0" rIns="0">
            <a:spAutoFit/>
          </a:bodyPr>
          <a:lstStyle/>
          <a:p>
            <a:pPr marL="1079501" indent="-539750" lvl="1">
              <a:lnSpc>
                <a:spcPts val="7000"/>
              </a:lnSpc>
              <a:buFont typeface="Arial"/>
              <a:buChar char="•"/>
            </a:pPr>
            <a:r>
              <a:rPr lang="en-US" sz="5000">
                <a:solidFill>
                  <a:srgbClr val="000000"/>
                </a:solidFill>
                <a:latin typeface="Batangas"/>
              </a:rPr>
              <a:t>Not having some needed features</a:t>
            </a:r>
          </a:p>
        </p:txBody>
      </p:sp>
      <p:sp>
        <p:nvSpPr>
          <p:cNvPr name="TextBox 13" id="13"/>
          <p:cNvSpPr txBox="true"/>
          <p:nvPr/>
        </p:nvSpPr>
        <p:spPr>
          <a:xfrm rot="0">
            <a:off x="0" y="7480300"/>
            <a:ext cx="6385445" cy="1778000"/>
          </a:xfrm>
          <a:prstGeom prst="rect">
            <a:avLst/>
          </a:prstGeom>
        </p:spPr>
        <p:txBody>
          <a:bodyPr anchor="t" rtlCol="false" tIns="0" lIns="0" bIns="0" rIns="0">
            <a:spAutoFit/>
          </a:bodyPr>
          <a:lstStyle/>
          <a:p>
            <a:pPr algn="ctr" marL="1079501" indent="-539750" lvl="1">
              <a:lnSpc>
                <a:spcPts val="7000"/>
              </a:lnSpc>
              <a:buFont typeface="Arial"/>
              <a:buChar char="•"/>
            </a:pPr>
            <a:r>
              <a:rPr lang="en-US" sz="5000">
                <a:solidFill>
                  <a:srgbClr val="000000"/>
                </a:solidFill>
                <a:latin typeface="Batangas Bold"/>
              </a:rPr>
              <a:t>No way to weed out prank ALerts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DAFAA_7-Jyg</dc:identifier>
  <dcterms:modified xsi:type="dcterms:W3CDTF">2011-08-01T06:04:30Z</dcterms:modified>
  <cp:revision>1</cp:revision>
  <dc:title>Women Safety App</dc:title>
</cp:coreProperties>
</file>

<file path=docProps/thumbnail.jpeg>
</file>